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4"/>
  </p:sldMasterIdLst>
  <p:notesMasterIdLst>
    <p:notesMasterId r:id="rId89"/>
  </p:notesMasterIdLst>
  <p:handoutMasterIdLst>
    <p:handoutMasterId r:id="rId90"/>
  </p:handoutMasterIdLst>
  <p:sldIdLst>
    <p:sldId id="285" r:id="rId5"/>
    <p:sldId id="460" r:id="rId6"/>
    <p:sldId id="461" r:id="rId7"/>
    <p:sldId id="462" r:id="rId8"/>
    <p:sldId id="463" r:id="rId9"/>
    <p:sldId id="464" r:id="rId10"/>
    <p:sldId id="466" r:id="rId11"/>
    <p:sldId id="467" r:id="rId12"/>
    <p:sldId id="529" r:id="rId13"/>
    <p:sldId id="468" r:id="rId14"/>
    <p:sldId id="469" r:id="rId15"/>
    <p:sldId id="470" r:id="rId16"/>
    <p:sldId id="471" r:id="rId17"/>
    <p:sldId id="530" r:id="rId18"/>
    <p:sldId id="531" r:id="rId19"/>
    <p:sldId id="528" r:id="rId20"/>
    <p:sldId id="472" r:id="rId21"/>
    <p:sldId id="473" r:id="rId22"/>
    <p:sldId id="474" r:id="rId23"/>
    <p:sldId id="475" r:id="rId24"/>
    <p:sldId id="476"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8" r:id="rId46"/>
    <p:sldId id="500" r:id="rId47"/>
    <p:sldId id="527" r:id="rId48"/>
    <p:sldId id="502" r:id="rId49"/>
    <p:sldId id="525" r:id="rId50"/>
    <p:sldId id="503" r:id="rId51"/>
    <p:sldId id="504" r:id="rId52"/>
    <p:sldId id="526" r:id="rId53"/>
    <p:sldId id="505" r:id="rId54"/>
    <p:sldId id="506" r:id="rId55"/>
    <p:sldId id="508" r:id="rId56"/>
    <p:sldId id="509" r:id="rId57"/>
    <p:sldId id="510" r:id="rId58"/>
    <p:sldId id="511" r:id="rId59"/>
    <p:sldId id="512" r:id="rId60"/>
    <p:sldId id="513" r:id="rId61"/>
    <p:sldId id="514" r:id="rId62"/>
    <p:sldId id="515" r:id="rId63"/>
    <p:sldId id="516" r:id="rId64"/>
    <p:sldId id="517" r:id="rId65"/>
    <p:sldId id="518" r:id="rId66"/>
    <p:sldId id="519" r:id="rId67"/>
    <p:sldId id="520" r:id="rId68"/>
    <p:sldId id="521" r:id="rId69"/>
    <p:sldId id="522" r:id="rId70"/>
    <p:sldId id="523" r:id="rId71"/>
    <p:sldId id="524" r:id="rId72"/>
    <p:sldId id="334" r:id="rId73"/>
    <p:sldId id="446" r:id="rId74"/>
    <p:sldId id="447" r:id="rId75"/>
    <p:sldId id="448" r:id="rId76"/>
    <p:sldId id="449" r:id="rId77"/>
    <p:sldId id="450" r:id="rId78"/>
    <p:sldId id="452" r:id="rId79"/>
    <p:sldId id="453" r:id="rId80"/>
    <p:sldId id="454" r:id="rId81"/>
    <p:sldId id="451" r:id="rId82"/>
    <p:sldId id="303" r:id="rId83"/>
    <p:sldId id="455" r:id="rId84"/>
    <p:sldId id="456" r:id="rId85"/>
    <p:sldId id="457" r:id="rId86"/>
    <p:sldId id="458" r:id="rId87"/>
    <p:sldId id="459" r:id="rId88"/>
  </p:sldIdLst>
  <p:sldSz cx="12192000" cy="6858000"/>
  <p:notesSz cx="6858000" cy="9947275"/>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E4E"/>
    <a:srgbClr val="133E57"/>
    <a:srgbClr val="184259"/>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2" autoAdjust="0"/>
  </p:normalViewPr>
  <p:slideViewPr>
    <p:cSldViewPr snapToGrid="0">
      <p:cViewPr varScale="1">
        <p:scale>
          <a:sx n="69" d="100"/>
          <a:sy n="69" d="100"/>
        </p:scale>
        <p:origin x="524" y="44"/>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194FFE89-DD1A-434A-B46E-FC016168196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a:extLst>
              <a:ext uri="{FF2B5EF4-FFF2-40B4-BE49-F238E27FC236}">
                <a16:creationId xmlns:a16="http://schemas.microsoft.com/office/drawing/2014/main" id="{705BBA22-1009-4062-B497-20D4D1F4208C}"/>
              </a:ext>
            </a:extLst>
          </p:cNvPr>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pPr rtl="0"/>
            <a:fld id="{F9C358C0-C44C-498D-A1E1-DE48B4230B7D}" type="datetime1">
              <a:rPr lang="es-ES" smtClean="0"/>
              <a:t>09/02/2024</a:t>
            </a:fld>
            <a:endParaRPr lang="es-ES" dirty="0"/>
          </a:p>
        </p:txBody>
      </p:sp>
      <p:sp>
        <p:nvSpPr>
          <p:cNvPr id="4" name="Marcador de posición de pie de página 3">
            <a:extLst>
              <a:ext uri="{FF2B5EF4-FFF2-40B4-BE49-F238E27FC236}">
                <a16:creationId xmlns:a16="http://schemas.microsoft.com/office/drawing/2014/main" id="{265305A3-EF7C-4109-870C-75957F87F896}"/>
              </a:ext>
            </a:extLst>
          </p:cNvPr>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65183E6-2BF7-4148-8288-DCAD651FB949}"/>
              </a:ext>
            </a:extLst>
          </p:cNvPr>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pPr rtl="0"/>
            <a:fld id="{E6FCA6C9-E2E2-4922-B1A7-E6462166C8C6}" type="slidenum">
              <a:rPr lang="es-ES" smtClean="0"/>
              <a:t>‹Nº›</a:t>
            </a:fld>
            <a:endParaRPr lang="es-ES"/>
          </a:p>
        </p:txBody>
      </p:sp>
    </p:spTree>
    <p:extLst>
      <p:ext uri="{BB962C8B-B14F-4D97-AF65-F5344CB8AC3E}">
        <p14:creationId xmlns:p14="http://schemas.microsoft.com/office/powerpoint/2010/main" val="3900596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20992B87-2711-4A81-9AC1-A41D13AFD163}" type="datetime1">
              <a:rPr lang="es-ES" smtClean="0"/>
              <a:pPr/>
              <a:t>09/02/2024</a:t>
            </a:fld>
            <a:endParaRPr lang="es-ES" dirty="0"/>
          </a:p>
        </p:txBody>
      </p:sp>
      <p:sp>
        <p:nvSpPr>
          <p:cNvPr id="4" name="Marcador de posición de imagen de diapositiva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pPr rtl="0"/>
            <a:fld id="{22C70E52-1238-4A7F-867E-2F90BFCA0D60}" type="slidenum">
              <a:rPr lang="es-ES" noProof="0" smtClean="0"/>
              <a:t>‹Nº›</a:t>
            </a:fld>
            <a:endParaRPr lang="es-ES" noProof="0"/>
          </a:p>
        </p:txBody>
      </p:sp>
    </p:spTree>
    <p:extLst>
      <p:ext uri="{BB962C8B-B14F-4D97-AF65-F5344CB8AC3E}">
        <p14:creationId xmlns:p14="http://schemas.microsoft.com/office/powerpoint/2010/main" val="353458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rtl="0"/>
            <a:fld id="{C03DAB1D-FF88-4B1F-9694-673F0907BE82}" type="datetime1">
              <a:rPr lang="es-ES" noProof="0" smtClean="0"/>
              <a:t>09/02/2024</a:t>
            </a:fld>
            <a:endParaRPr lang="es-ES" noProof="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23776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4873950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819497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8334726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06065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7740198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41281893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98938674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p:nvPr>
        </p:nvSpPr>
        <p:spPr>
          <a:xfrm>
            <a:off x="1457326" y="995967"/>
            <a:ext cx="6238874" cy="1260000"/>
          </a:xfrm>
        </p:spPr>
        <p:txBody>
          <a:bodyPr rtlCol="0" anchor="ctr" anchorCtr="0">
            <a:noAutofit/>
          </a:bodyPr>
          <a:lstStyle>
            <a:lvl1pPr algn="r">
              <a:defRPr sz="3000" b="0"/>
            </a:lvl1pPr>
          </a:lstStyle>
          <a:p>
            <a:pPr rtl="0"/>
            <a:r>
              <a:rPr lang="es-ES" noProof="0" smtClean="0"/>
              <a:t>Haga clic para modificar el estilo de título del patrón</a:t>
            </a:r>
            <a:endParaRPr lang="es-ES" noProof="0"/>
          </a:p>
        </p:txBody>
      </p:sp>
      <p:sp>
        <p:nvSpPr>
          <p:cNvPr id="14" name="Marcador de posición de imagen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1085849" y="2255967"/>
            <a:ext cx="6610351" cy="3476618"/>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1A440861-38A6-4A65-9D49-5A3755B00870}" type="datetime1">
              <a:rPr lang="es-ES" noProof="0" smtClean="0"/>
              <a:t>09/02/2024</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969382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n con leyenda a la derech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p:nvPr>
        </p:nvSpPr>
        <p:spPr>
          <a:xfrm>
            <a:off x="6657974" y="995968"/>
            <a:ext cx="4848225" cy="1260000"/>
          </a:xfrm>
        </p:spPr>
        <p:txBody>
          <a:bodyPr rtlCol="0" anchor="ctr" anchorCtr="0">
            <a:normAutofit/>
          </a:bodyPr>
          <a:lstStyle>
            <a:lvl1pPr algn="l">
              <a:defRPr sz="3000" b="0"/>
            </a:lvl1pPr>
          </a:lstStyle>
          <a:p>
            <a:pPr rtl="0"/>
            <a:r>
              <a:rPr lang="es-ES" noProof="0" smtClean="0"/>
              <a:t>Haga clic para modificar el estilo de título del patrón</a:t>
            </a:r>
            <a:endParaRPr lang="es-ES" noProof="0"/>
          </a:p>
        </p:txBody>
      </p:sp>
      <p:sp>
        <p:nvSpPr>
          <p:cNvPr id="14" name="Marcador de posición de imagen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6657974" y="2255968"/>
            <a:ext cx="4848225" cy="3476617"/>
          </a:xfrm>
        </p:spPr>
        <p:txBody>
          <a:bodyPr rtlCol="0"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B8AC0DC0-7AA0-47B4-8566-3139D7BCA291}" type="datetime1">
              <a:rPr lang="es-ES" noProof="0" smtClean="0"/>
              <a:t>09/02/2024</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83295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1706424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8751CC07-C6EA-4B19-B21B-F21CD960CB05}" type="datetime1">
              <a:rPr lang="es-ES" noProof="0" smtClean="0"/>
              <a:t>09/02/2024</a:t>
            </a:fld>
            <a:endParaRPr lang="es-ES" noProof="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28544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a:p>
        </p:txBody>
      </p:sp>
      <p:sp>
        <p:nvSpPr>
          <p:cNvPr id="7" name="Slide Number Placeholder 6"/>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1128600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rtl="0"/>
            <a:fld id="{E1B57C3C-5B5B-4C4B-AF84-C4AD3D8A19F3}" type="datetime1">
              <a:rPr lang="es-ES" noProof="0" smtClean="0"/>
              <a:t>09/02/2024</a:t>
            </a:fld>
            <a:endParaRPr lang="es-ES" noProof="0"/>
          </a:p>
        </p:txBody>
      </p:sp>
      <p:sp>
        <p:nvSpPr>
          <p:cNvPr id="8" name="Footer Placeholder 7"/>
          <p:cNvSpPr>
            <a:spLocks noGrp="1"/>
          </p:cNvSpPr>
          <p:nvPr>
            <p:ph type="ftr" sz="quarter" idx="11"/>
          </p:nvPr>
        </p:nvSpPr>
        <p:spPr/>
        <p:txBody>
          <a:bodyPr/>
          <a:lstStyle/>
          <a:p>
            <a:pPr rtl="0"/>
            <a:r>
              <a:rPr lang="es-ES" noProof="0" smtClean="0"/>
              <a:t>Agregar un pie de página</a:t>
            </a:r>
            <a:endParaRPr lang="es-ES" noProof="0"/>
          </a:p>
        </p:txBody>
      </p:sp>
      <p:sp>
        <p:nvSpPr>
          <p:cNvPr id="9" name="Slide Number Placeholder 8"/>
          <p:cNvSpPr>
            <a:spLocks noGrp="1"/>
          </p:cNvSpPr>
          <p:nvPr>
            <p:ph type="sldNum" sz="quarter" idx="12"/>
          </p:nvPr>
        </p:nvSpPr>
        <p:spPr/>
        <p:txBody>
          <a:bodyPr/>
          <a:lstStyle/>
          <a:p>
            <a:pPr rtl="0"/>
            <a:fld id="{5D99DD2A-B520-4620-9B43-64B657BA2D42}" type="slidenum">
              <a:rPr lang="es-ES" noProof="0" smtClean="0"/>
              <a:t>‹Nº›</a:t>
            </a:fld>
            <a:endParaRPr lang="es-ES" noProof="0"/>
          </a:p>
        </p:txBody>
      </p:sp>
      <p:pic>
        <p:nvPicPr>
          <p:cNvPr id="10" name="Imagen 9"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Conector recto 10">
            <a:extLst>
              <a:ext uri="{FF2B5EF4-FFF2-40B4-BE49-F238E27FC236}">
                <a16:creationId xmlns:a16="http://schemas.microsoft.com/office/drawing/2014/main" id="{8031B0A9-3E16-4C5B-A6CE-045BCB91A008}"/>
              </a:ext>
              <a:ext uri="{C183D7F6-B498-43B3-948B-1728B52AA6E4}">
                <adec:decorative xmlns=""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530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0D155427-7CF5-4CF7-B6B0-39C2418E56E7}" type="datetime1">
              <a:rPr lang="es-ES" noProof="0" smtClean="0"/>
              <a:t>09/02/2024</a:t>
            </a:fld>
            <a:endParaRPr lang="es-ES" noProof="0"/>
          </a:p>
        </p:txBody>
      </p:sp>
      <p:sp>
        <p:nvSpPr>
          <p:cNvPr id="4" name="Footer Placeholder 3"/>
          <p:cNvSpPr>
            <a:spLocks noGrp="1"/>
          </p:cNvSpPr>
          <p:nvPr>
            <p:ph type="ftr" sz="quarter" idx="11"/>
          </p:nvPr>
        </p:nvSpPr>
        <p:spPr/>
        <p:txBody>
          <a:bodyPr/>
          <a:lstStyle/>
          <a:p>
            <a:pPr rtl="0"/>
            <a:r>
              <a:rPr lang="es-ES" noProof="0" smtClean="0"/>
              <a:t>Agregar un pie de página</a:t>
            </a:r>
            <a:endParaRPr lang="es-ES" noProof="0"/>
          </a:p>
        </p:txBody>
      </p:sp>
      <p:sp>
        <p:nvSpPr>
          <p:cNvPr id="5" name="Slide Number Placeholder 4"/>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28351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C5547786-EEBE-4706-ACD9-FE928A10B11B}" type="datetime1">
              <a:rPr lang="es-ES" noProof="0" smtClean="0"/>
              <a:t>09/02/2024</a:t>
            </a:fld>
            <a:endParaRPr lang="es-ES" noProof="0"/>
          </a:p>
        </p:txBody>
      </p:sp>
      <p:sp>
        <p:nvSpPr>
          <p:cNvPr id="3" name="Footer Placeholder 2"/>
          <p:cNvSpPr>
            <a:spLocks noGrp="1"/>
          </p:cNvSpPr>
          <p:nvPr>
            <p:ph type="ftr" sz="quarter" idx="11"/>
          </p:nvPr>
        </p:nvSpPr>
        <p:spPr/>
        <p:txBody>
          <a:bodyPr/>
          <a:lstStyle/>
          <a:p>
            <a:pPr rtl="0"/>
            <a:r>
              <a:rPr lang="es-ES" noProof="0" smtClean="0"/>
              <a:t>Agregar un pie de página</a:t>
            </a:r>
            <a:endParaRPr lang="es-ES" noProof="0"/>
          </a:p>
        </p:txBody>
      </p:sp>
      <p:sp>
        <p:nvSpPr>
          <p:cNvPr id="4" name="Slide Number Placeholder 3"/>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68304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a:p>
        </p:txBody>
      </p:sp>
      <p:sp>
        <p:nvSpPr>
          <p:cNvPr id="7" name="Slide Number Placeholder 6"/>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5472376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884F1CF7-BF3F-49C4-9A5C-92E251F1CFD2}" type="datetime1">
              <a:rPr lang="es-ES" noProof="0" smtClean="0"/>
              <a:t>09/02/2024</a:t>
            </a:fld>
            <a:endParaRPr lang="es-ES" noProof="0" dirty="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a:p>
        </p:txBody>
      </p:sp>
      <p:sp>
        <p:nvSpPr>
          <p:cNvPr id="7" name="Slide Number Placeholder 6"/>
          <p:cNvSpPr>
            <a:spLocks noGrp="1"/>
          </p:cNvSpPr>
          <p:nvPr>
            <p:ph type="sldNum" sz="quarter" idx="12"/>
          </p:nvPr>
        </p:nvSpPr>
        <p:spPr/>
        <p:txBody>
          <a:body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6979244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884F1CF7-BF3F-49C4-9A5C-92E251F1CFD2}" type="datetime1">
              <a:rPr lang="es-ES" noProof="0" smtClean="0"/>
              <a:t>09/02/2024</a:t>
            </a:fld>
            <a:endParaRPr lang="es-E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smtClean="0"/>
              <a:t>Agregar un pie de página</a:t>
            </a:r>
            <a:endParaRPr lang="es-ES" noProof="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0359986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69" r:id="rId17"/>
    <p:sldLayoutId id="2147483680"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SAS%20PATR%202.pdf" TargetMode="External"/><Relationship Id="rId2" Type="http://schemas.openxmlformats.org/officeDocument/2006/relationships/hyperlink" Target="SAS%20PAT%20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MODELOS%20DE%20EXCEL/CALCULO%20SAS%20IMPTO.xlsx"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estatuto.co/245"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estatuto.co/336"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estatuto.co/336"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estatuto.co/331"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estatuto.co/388"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estatuto.co/240-1"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estatuto.co/115"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estatuto.co/303-1"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estatuto.co/306"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estatuto.co/311-1"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estatuto.co/313"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estatuto.co/314"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estatuto.co/316"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secretariasenado.gov.co/senado/basedoc/ley_2069_2020.html#10"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24138" y="1306286"/>
            <a:ext cx="7766936" cy="2483293"/>
          </a:xfrm>
        </p:spPr>
        <p:txBody>
          <a:bodyPr/>
          <a:lstStyle/>
          <a:p>
            <a:pPr algn="ctr"/>
            <a:r>
              <a:rPr lang="es-CO" sz="4000" dirty="0" smtClean="0"/>
              <a:t/>
            </a:r>
            <a:br>
              <a:rPr lang="es-CO" sz="4000" dirty="0" smtClean="0"/>
            </a:br>
            <a:r>
              <a:rPr lang="es-CO" sz="4000" dirty="0"/>
              <a:t/>
            </a:r>
            <a:br>
              <a:rPr lang="es-CO" sz="4000" dirty="0"/>
            </a:br>
            <a:r>
              <a:rPr lang="es-CO" sz="4000" dirty="0" smtClean="0"/>
              <a:t/>
            </a:r>
            <a:br>
              <a:rPr lang="es-CO" sz="4000" dirty="0" smtClean="0"/>
            </a:br>
            <a:r>
              <a:rPr lang="es-CO" sz="4000" dirty="0"/>
              <a:t/>
            </a:r>
            <a:br>
              <a:rPr lang="es-CO" sz="4000" dirty="0"/>
            </a:br>
            <a:r>
              <a:rPr lang="es-CO" sz="4000" dirty="0" smtClean="0"/>
              <a:t>MODULO DE GESTIÓN TRIBUTARIA-PLANEACION TRIBUTARIA Y PROTECCION PATRIMONIAL</a:t>
            </a:r>
            <a:endParaRPr lang="en-GB" sz="4000" dirty="0"/>
          </a:p>
        </p:txBody>
      </p:sp>
      <p:sp>
        <p:nvSpPr>
          <p:cNvPr id="3" name="Subtítulo 2"/>
          <p:cNvSpPr>
            <a:spLocks noGrp="1"/>
          </p:cNvSpPr>
          <p:nvPr>
            <p:ph type="subTitle" idx="1"/>
          </p:nvPr>
        </p:nvSpPr>
        <p:spPr>
          <a:xfrm>
            <a:off x="1824138" y="4579286"/>
            <a:ext cx="7766936" cy="1096899"/>
          </a:xfrm>
        </p:spPr>
        <p:txBody>
          <a:bodyPr>
            <a:normAutofit/>
          </a:bodyPr>
          <a:lstStyle/>
          <a:p>
            <a:r>
              <a:rPr lang="es-CO" sz="3600" dirty="0" smtClean="0"/>
              <a:t>UNIVERSIDAD DE MANIZALES</a:t>
            </a:r>
          </a:p>
          <a:p>
            <a:r>
              <a:rPr lang="es-CO" sz="2000" dirty="0" smtClean="0"/>
              <a:t>ALEXANDER DE JESUS AGUIRRE ALZATE</a:t>
            </a:r>
            <a:endParaRPr lang="en-GB" sz="2000" dirty="0"/>
          </a:p>
        </p:txBody>
      </p:sp>
    </p:spTree>
    <p:extLst>
      <p:ext uri="{BB962C8B-B14F-4D97-AF65-F5344CB8AC3E}">
        <p14:creationId xmlns:p14="http://schemas.microsoft.com/office/powerpoint/2010/main" val="2142556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Diagrama de flujo: conector 16"/>
          <p:cNvSpPr>
            <a:spLocks noChangeArrowheads="1"/>
          </p:cNvSpPr>
          <p:nvPr/>
        </p:nvSpPr>
        <p:spPr bwMode="auto">
          <a:xfrm>
            <a:off x="1716026" y="427991"/>
            <a:ext cx="7476055" cy="4550429"/>
          </a:xfrm>
          <a:prstGeom prst="flowChartConnector">
            <a:avLst/>
          </a:prstGeom>
          <a:blipFill dpi="0" rotWithShape="1">
            <a:blip r:embed="rId2">
              <a:alphaModFix amt="97000"/>
            </a:blip>
            <a:srcRect/>
            <a:tile tx="0" ty="0" sx="100000" sy="100000" flip="none" algn="tl"/>
          </a:blipFill>
          <a:ln w="12700" algn="ctr">
            <a:solidFill>
              <a:srgbClr val="006600"/>
            </a:solidFill>
            <a:round/>
            <a:headEnd type="none" w="sm" len="sm"/>
            <a:tailEnd type="none" w="sm" len="sm"/>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O" altLang="es-CO" sz="1800" dirty="0">
              <a:solidFill>
                <a:schemeClr val="bg1"/>
              </a:solidFill>
            </a:endParaRPr>
          </a:p>
        </p:txBody>
      </p:sp>
      <p:sp>
        <p:nvSpPr>
          <p:cNvPr id="70667" name="Text Box 1033"/>
          <p:cNvSpPr txBox="1">
            <a:spLocks noChangeArrowheads="1"/>
          </p:cNvSpPr>
          <p:nvPr/>
        </p:nvSpPr>
        <p:spPr bwMode="auto">
          <a:xfrm>
            <a:off x="3229468" y="897293"/>
            <a:ext cx="44491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2400" b="1" dirty="0">
                <a:solidFill>
                  <a:schemeClr val="bg1"/>
                </a:solidFill>
                <a:latin typeface="Trebuchet MS" panose="020B0603020202020204" pitchFamily="34" charset="0"/>
              </a:rPr>
              <a:t>ESTRUCTURACIONES CORPORATIVAS DEL PATRIMONIO FAMILIAR </a:t>
            </a:r>
          </a:p>
        </p:txBody>
      </p:sp>
      <p:sp>
        <p:nvSpPr>
          <p:cNvPr id="70668" name="Text Box 1033"/>
          <p:cNvSpPr txBox="1">
            <a:spLocks noChangeArrowheads="1"/>
          </p:cNvSpPr>
          <p:nvPr/>
        </p:nvSpPr>
        <p:spPr bwMode="auto">
          <a:xfrm>
            <a:off x="2423319" y="5426076"/>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400" b="1">
                <a:solidFill>
                  <a:schemeClr val="bg1"/>
                </a:solidFill>
                <a:latin typeface="Trebuchet MS" panose="020B0603020202020204" pitchFamily="34" charset="0"/>
              </a:rPr>
              <a:t>Sujeto pasivo:                                                                                              Contribuyente inscrito</a:t>
            </a:r>
          </a:p>
        </p:txBody>
      </p:sp>
      <p:sp>
        <p:nvSpPr>
          <p:cNvPr id="13" name="Text Box 1033">
            <a:extLst>
              <a:ext uri="{FF2B5EF4-FFF2-40B4-BE49-F238E27FC236}">
                <a16:creationId xmlns:a16="http://schemas.microsoft.com/office/drawing/2014/main" id="{0F9E6030-BE23-49CC-977D-B7FC662FFCA1}"/>
              </a:ext>
            </a:extLst>
          </p:cNvPr>
          <p:cNvSpPr txBox="1">
            <a:spLocks noChangeArrowheads="1"/>
          </p:cNvSpPr>
          <p:nvPr/>
        </p:nvSpPr>
        <p:spPr bwMode="auto">
          <a:xfrm>
            <a:off x="7750348" y="89437"/>
            <a:ext cx="3458818"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s-MX" altLang="es-CO" sz="1600" b="1" dirty="0">
                <a:solidFill>
                  <a:srgbClr val="002060"/>
                </a:solidFill>
                <a:latin typeface="Trebuchet MS" panose="020B0603020202020204" pitchFamily="34" charset="0"/>
              </a:rPr>
              <a:t>FORMAS DE TRANSFERIR BIENES</a:t>
            </a:r>
          </a:p>
        </p:txBody>
      </p:sp>
      <p:sp>
        <p:nvSpPr>
          <p:cNvPr id="2" name="CuadroTexto 1"/>
          <p:cNvSpPr txBox="1"/>
          <p:nvPr/>
        </p:nvSpPr>
        <p:spPr>
          <a:xfrm>
            <a:off x="3339101" y="3041151"/>
            <a:ext cx="5465852" cy="923330"/>
          </a:xfrm>
          <a:prstGeom prst="rect">
            <a:avLst/>
          </a:prstGeom>
          <a:noFill/>
        </p:spPr>
        <p:txBody>
          <a:bodyPr wrap="square" rtlCol="0">
            <a:spAutoFit/>
          </a:bodyPr>
          <a:lstStyle/>
          <a:p>
            <a:pPr algn="just"/>
            <a:r>
              <a:rPr lang="es-CO" dirty="0" smtClean="0"/>
              <a:t>Las estructuras simplemente protectoras del patrimonio familiar, son legitimas aun cuando no se empleen para el desarrollo de otros negocios</a:t>
            </a:r>
            <a:endParaRPr lang="en-US" dirty="0"/>
          </a:p>
        </p:txBody>
      </p:sp>
    </p:spTree>
    <p:extLst>
      <p:ext uri="{BB962C8B-B14F-4D97-AF65-F5344CB8AC3E}">
        <p14:creationId xmlns:p14="http://schemas.microsoft.com/office/powerpoint/2010/main" val="4037984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81338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19140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3288" y="768477"/>
            <a:ext cx="8337665" cy="874598"/>
          </a:xfrm>
          <a:prstGeom prst="rect">
            <a:avLst/>
          </a:prstGeom>
        </p:spPr>
        <p:txBody>
          <a:bodyPr vert="horz" wrap="square" lIns="0" tIns="12700" rIns="0" bIns="0" rtlCol="0" anchor="t">
            <a:spAutoFit/>
          </a:bodyPr>
          <a:lstStyle/>
          <a:p>
            <a:pPr marL="12700">
              <a:spcBef>
                <a:spcPts val="100"/>
              </a:spcBef>
            </a:pPr>
            <a:r>
              <a:rPr lang="es-ES" sz="2800" spc="-5" dirty="0" smtClean="0"/>
              <a:t>SOCIEDAD POR ACCIONES SIMPLIFICADA PATRIMONIAL COMO INSTRUMENTO DE PLANEACIÓN</a:t>
            </a:r>
            <a:endParaRPr sz="2800" spc="-5" dirty="0"/>
          </a:p>
        </p:txBody>
      </p:sp>
      <p:sp>
        <p:nvSpPr>
          <p:cNvPr id="4" name="object 4"/>
          <p:cNvSpPr txBox="1"/>
          <p:nvPr/>
        </p:nvSpPr>
        <p:spPr>
          <a:xfrm>
            <a:off x="1005841" y="1426739"/>
            <a:ext cx="9052560" cy="921406"/>
          </a:xfrm>
          <a:prstGeom prst="rect">
            <a:avLst/>
          </a:prstGeom>
        </p:spPr>
        <p:txBody>
          <a:bodyPr vert="horz" wrap="square" lIns="0" tIns="13335" rIns="0" bIns="0" rtlCol="0">
            <a:spAutoFit/>
          </a:bodyPr>
          <a:lstStyle/>
          <a:p>
            <a:pPr marL="927100" marR="1066800">
              <a:spcBef>
                <a:spcPts val="105"/>
              </a:spcBef>
              <a:tabLst>
                <a:tab pos="1841500" algn="l"/>
              </a:tabLst>
            </a:pPr>
            <a:endParaRPr sz="2000" dirty="0" smtClean="0">
              <a:latin typeface="Calibri"/>
              <a:cs typeface="Calibri"/>
            </a:endParaRPr>
          </a:p>
          <a:p>
            <a:pPr>
              <a:spcBef>
                <a:spcPts val="15"/>
              </a:spcBef>
            </a:pPr>
            <a:endParaRPr sz="1950" dirty="0">
              <a:latin typeface="Calibri"/>
              <a:cs typeface="Calibri"/>
            </a:endParaRPr>
          </a:p>
          <a:p>
            <a:pPr>
              <a:spcBef>
                <a:spcPts val="20"/>
              </a:spcBef>
            </a:pPr>
            <a:endParaRPr sz="1950" dirty="0" smtClean="0">
              <a:latin typeface="Calibri"/>
              <a:cs typeface="Calibri"/>
            </a:endParaRPr>
          </a:p>
        </p:txBody>
      </p:sp>
      <p:sp>
        <p:nvSpPr>
          <p:cNvPr id="3" name="CuadroTexto 2"/>
          <p:cNvSpPr txBox="1"/>
          <p:nvPr/>
        </p:nvSpPr>
        <p:spPr>
          <a:xfrm>
            <a:off x="1505527" y="2348145"/>
            <a:ext cx="9088582" cy="4154984"/>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Sociedad de capital</a:t>
            </a:r>
          </a:p>
          <a:p>
            <a:pPr marL="285750" indent="-285750">
              <a:buFont typeface="Arial" panose="020B0604020202020204" pitchFamily="34" charset="0"/>
              <a:buChar char="•"/>
            </a:pPr>
            <a:r>
              <a:rPr lang="es-CO" sz="2400" dirty="0" smtClean="0"/>
              <a:t>Responsabilidad de los accionistas es limitada</a:t>
            </a:r>
            <a:r>
              <a:rPr lang="en-US" sz="2400" dirty="0" smtClean="0"/>
              <a:t> hasta el </a:t>
            </a:r>
            <a:r>
              <a:rPr lang="en-US" sz="2400" dirty="0" err="1" smtClean="0"/>
              <a:t>monto</a:t>
            </a:r>
            <a:r>
              <a:rPr lang="en-US" sz="2400" dirty="0" smtClean="0"/>
              <a:t> de </a:t>
            </a:r>
            <a:r>
              <a:rPr lang="en-US" sz="2400" dirty="0" err="1" smtClean="0"/>
              <a:t>sus</a:t>
            </a:r>
            <a:r>
              <a:rPr lang="en-US" sz="2400" dirty="0" smtClean="0"/>
              <a:t> </a:t>
            </a:r>
            <a:r>
              <a:rPr lang="en-US" sz="2400" dirty="0" err="1" smtClean="0"/>
              <a:t>aportes</a:t>
            </a:r>
            <a:endParaRPr lang="en-US" sz="2400" dirty="0" smtClean="0"/>
          </a:p>
          <a:p>
            <a:pPr marL="285750" indent="-285750">
              <a:buFont typeface="Arial" panose="020B0604020202020204" pitchFamily="34" charset="0"/>
              <a:buChar char="•"/>
            </a:pPr>
            <a:r>
              <a:rPr lang="es-CO" sz="2400" dirty="0" smtClean="0"/>
              <a:t>Reducción de gastos de constitución y reformas</a:t>
            </a:r>
          </a:p>
          <a:p>
            <a:pPr marL="285750" indent="-285750">
              <a:buFont typeface="Arial" panose="020B0604020202020204" pitchFamily="34" charset="0"/>
              <a:buChar char="•"/>
            </a:pPr>
            <a:r>
              <a:rPr lang="es-CO" sz="2400" dirty="0" smtClean="0"/>
              <a:t>Estructura organizacional más ligera</a:t>
            </a:r>
          </a:p>
          <a:p>
            <a:pPr marL="285750" indent="-285750">
              <a:buFont typeface="Arial" panose="020B0604020202020204" pitchFamily="34" charset="0"/>
              <a:buChar char="•"/>
            </a:pPr>
            <a:r>
              <a:rPr lang="es-CO" sz="2400" dirty="0" smtClean="0"/>
              <a:t>Objeto social abierto</a:t>
            </a:r>
          </a:p>
          <a:p>
            <a:pPr marL="285750" indent="-285750">
              <a:buFont typeface="Arial" panose="020B0604020202020204" pitchFamily="34" charset="0"/>
              <a:buChar char="•"/>
            </a:pPr>
            <a:r>
              <a:rPr lang="es-CO" sz="2400" dirty="0" smtClean="0"/>
              <a:t>Término de duración indefinido</a:t>
            </a:r>
          </a:p>
          <a:p>
            <a:pPr marL="285750" indent="-285750">
              <a:buFont typeface="Arial" panose="020B0604020202020204" pitchFamily="34" charset="0"/>
              <a:buChar char="•"/>
            </a:pPr>
            <a:r>
              <a:rPr lang="es-CO" sz="2400" dirty="0" smtClean="0"/>
              <a:t>Voto singular o múltiple</a:t>
            </a:r>
          </a:p>
          <a:p>
            <a:pPr marL="285750" indent="-285750">
              <a:buFont typeface="Arial" panose="020B0604020202020204" pitchFamily="34" charset="0"/>
              <a:buChar char="•"/>
            </a:pPr>
            <a:r>
              <a:rPr lang="es-CO" sz="2400" dirty="0" smtClean="0"/>
              <a:t>Acuerdo de accionistas con mayor </a:t>
            </a:r>
            <a:r>
              <a:rPr lang="es-CO" sz="2400" dirty="0" smtClean="0"/>
              <a:t>alcance</a:t>
            </a:r>
          </a:p>
          <a:p>
            <a:pPr marL="285750" indent="-285750">
              <a:buFont typeface="Arial" panose="020B0604020202020204" pitchFamily="34" charset="0"/>
              <a:buChar char="•"/>
            </a:pPr>
            <a:r>
              <a:rPr lang="es-CO" sz="2400" dirty="0" smtClean="0">
                <a:hlinkClick r:id="rId2" action="ppaction://hlinkfile"/>
              </a:rPr>
              <a:t>SAS PAT 1.pdf</a:t>
            </a:r>
            <a:endParaRPr lang="es-CO" sz="2400" dirty="0" smtClean="0"/>
          </a:p>
          <a:p>
            <a:pPr marL="285750" indent="-285750">
              <a:buFont typeface="Arial" panose="020B0604020202020204" pitchFamily="34" charset="0"/>
              <a:buChar char="•"/>
            </a:pPr>
            <a:r>
              <a:rPr lang="es-CO" sz="2400" dirty="0" smtClean="0">
                <a:hlinkClick r:id="rId3" action="ppaction://hlinkfile"/>
              </a:rPr>
              <a:t>SAS PATR 2.pdf</a:t>
            </a:r>
            <a:endParaRPr lang="es-CO" sz="2400" dirty="0" smtClean="0"/>
          </a:p>
        </p:txBody>
      </p:sp>
    </p:spTree>
    <p:extLst>
      <p:ext uri="{BB962C8B-B14F-4D97-AF65-F5344CB8AC3E}">
        <p14:creationId xmlns:p14="http://schemas.microsoft.com/office/powerpoint/2010/main" val="3207093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213273" cy="643847"/>
          </a:xfrm>
        </p:spPr>
        <p:txBody>
          <a:bodyPr/>
          <a:lstStyle/>
          <a:p>
            <a:pPr algn="ctr"/>
            <a:r>
              <a:rPr lang="es-CO" dirty="0" smtClean="0"/>
              <a:t>RESULTADOS COMPARATIVOS CASOS RENTA</a:t>
            </a:r>
            <a:endParaRPr lang="en-US" dirty="0"/>
          </a:p>
        </p:txBody>
      </p:sp>
      <p:graphicFrame>
        <p:nvGraphicFramePr>
          <p:cNvPr id="3" name="Tabla 2"/>
          <p:cNvGraphicFramePr>
            <a:graphicFrameLocks noGrp="1"/>
          </p:cNvGraphicFramePr>
          <p:nvPr>
            <p:extLst>
              <p:ext uri="{D42A27DB-BD31-4B8C-83A1-F6EECF244321}">
                <p14:modId xmlns:p14="http://schemas.microsoft.com/office/powerpoint/2010/main" val="3236138106"/>
              </p:ext>
            </p:extLst>
          </p:nvPr>
        </p:nvGraphicFramePr>
        <p:xfrm>
          <a:off x="1191801" y="1746609"/>
          <a:ext cx="8322068" cy="4704537"/>
        </p:xfrm>
        <a:graphic>
          <a:graphicData uri="http://schemas.openxmlformats.org/drawingml/2006/table">
            <a:tbl>
              <a:tblPr>
                <a:tableStyleId>{F5AB1C69-6EDB-4FF4-983F-18BD219EF322}</a:tableStyleId>
              </a:tblPr>
              <a:tblGrid>
                <a:gridCol w="1764396">
                  <a:extLst>
                    <a:ext uri="{9D8B030D-6E8A-4147-A177-3AD203B41FA5}">
                      <a16:colId xmlns:a16="http://schemas.microsoft.com/office/drawing/2014/main" val="2976089906"/>
                    </a:ext>
                  </a:extLst>
                </a:gridCol>
                <a:gridCol w="2234902">
                  <a:extLst>
                    <a:ext uri="{9D8B030D-6E8A-4147-A177-3AD203B41FA5}">
                      <a16:colId xmlns:a16="http://schemas.microsoft.com/office/drawing/2014/main" val="3451910213"/>
                    </a:ext>
                  </a:extLst>
                </a:gridCol>
                <a:gridCol w="323472">
                  <a:extLst>
                    <a:ext uri="{9D8B030D-6E8A-4147-A177-3AD203B41FA5}">
                      <a16:colId xmlns:a16="http://schemas.microsoft.com/office/drawing/2014/main" val="1438444922"/>
                    </a:ext>
                  </a:extLst>
                </a:gridCol>
                <a:gridCol w="1764396">
                  <a:extLst>
                    <a:ext uri="{9D8B030D-6E8A-4147-A177-3AD203B41FA5}">
                      <a16:colId xmlns:a16="http://schemas.microsoft.com/office/drawing/2014/main" val="1461523036"/>
                    </a:ext>
                  </a:extLst>
                </a:gridCol>
                <a:gridCol w="2234902">
                  <a:extLst>
                    <a:ext uri="{9D8B030D-6E8A-4147-A177-3AD203B41FA5}">
                      <a16:colId xmlns:a16="http://schemas.microsoft.com/office/drawing/2014/main" val="383394963"/>
                    </a:ext>
                  </a:extLst>
                </a:gridCol>
              </a:tblGrid>
              <a:tr h="564373">
                <a:tc>
                  <a:txBody>
                    <a:bodyPr/>
                    <a:lstStyle/>
                    <a:p>
                      <a:pPr algn="l" fontAlgn="b"/>
                      <a:r>
                        <a:rPr lang="en-US" sz="1400" u="none" strike="noStrike" dirty="0">
                          <a:effectLst/>
                        </a:rPr>
                        <a:t>RENTA PERSONA NATURAL</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RENTA PERSONA NATURAL</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1586212024"/>
                  </a:ext>
                </a:extLst>
              </a:tr>
              <a:tr h="564373">
                <a:tc>
                  <a:txBody>
                    <a:bodyPr/>
                    <a:lstStyle/>
                    <a:p>
                      <a:pPr algn="l"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RENTA PERSONA JURIDICA</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27326616"/>
                  </a:ext>
                </a:extLst>
              </a:tr>
              <a:tr h="204076">
                <a:tc>
                  <a:txBody>
                    <a:bodyPr/>
                    <a:lstStyle/>
                    <a:p>
                      <a:pPr algn="l" fontAlgn="b"/>
                      <a:r>
                        <a:rPr lang="en-US" sz="1400" u="none" strike="noStrike">
                          <a:effectLst/>
                        </a:rPr>
                        <a:t>CASO 1</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CASO 2</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77675879"/>
                  </a:ext>
                </a:extLst>
              </a:tr>
              <a:tr h="378594">
                <a:tc>
                  <a:txBody>
                    <a:bodyPr/>
                    <a:lstStyle/>
                    <a:p>
                      <a:pPr algn="l" fontAlgn="b"/>
                      <a:r>
                        <a:rPr lang="en-US" sz="1400" u="none" strike="noStrike">
                          <a:effectLst/>
                        </a:rPr>
                        <a:t>CEDULA GENERAL</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551303415"/>
                  </a:ext>
                </a:extLst>
              </a:tr>
              <a:tr h="204076">
                <a:tc>
                  <a:txBody>
                    <a:bodyPr/>
                    <a:lstStyle/>
                    <a:p>
                      <a:pPr algn="l" fontAlgn="b"/>
                      <a:r>
                        <a:rPr lang="en-US" sz="1400" u="none" strike="noStrike">
                          <a:effectLst/>
                        </a:rPr>
                        <a:t>RLL</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200.000.000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RLL</a:t>
                      </a:r>
                      <a:endParaRPr lang="en-US" sz="1400" b="0"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200.000.000 </a:t>
                      </a:r>
                      <a:endParaRPr lang="en-US" sz="1400" b="0" i="0" u="none" strike="noStrike">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3820979384"/>
                  </a:ext>
                </a:extLst>
              </a:tr>
              <a:tr h="204076">
                <a:tc>
                  <a:txBody>
                    <a:bodyPr/>
                    <a:lstStyle/>
                    <a:p>
                      <a:pPr algn="l" fontAlgn="b"/>
                      <a:r>
                        <a:rPr lang="en-US" sz="1400" u="none" strike="noStrike">
                          <a:effectLst/>
                        </a:rPr>
                        <a:t>RLP</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RLP</a:t>
                      </a:r>
                      <a:endParaRPr lang="en-US" sz="1400" b="0"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   </a:t>
                      </a:r>
                      <a:endParaRPr lang="en-US" sz="1400" b="0" i="0" u="none" strike="noStrike">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2633163993"/>
                  </a:ext>
                </a:extLst>
              </a:tr>
              <a:tr h="204076">
                <a:tc>
                  <a:txBody>
                    <a:bodyPr/>
                    <a:lstStyle/>
                    <a:p>
                      <a:pPr algn="l" fontAlgn="b"/>
                      <a:r>
                        <a:rPr lang="en-US" sz="1400" u="none" strike="noStrike">
                          <a:effectLst/>
                        </a:rPr>
                        <a:t>RLH</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RLH</a:t>
                      </a:r>
                      <a:endParaRPr lang="en-US" sz="1400" b="0"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   </a:t>
                      </a:r>
                      <a:endParaRPr lang="en-US" sz="1400" b="0"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1793204255"/>
                  </a:ext>
                </a:extLst>
              </a:tr>
              <a:tr h="204076">
                <a:tc>
                  <a:txBody>
                    <a:bodyPr/>
                    <a:lstStyle/>
                    <a:p>
                      <a:pPr algn="l" fontAlgn="b"/>
                      <a:r>
                        <a:rPr lang="en-US" sz="1400" u="none" strike="noStrike">
                          <a:effectLst/>
                        </a:rPr>
                        <a:t>RNL</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RNL</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   </a:t>
                      </a:r>
                      <a:endParaRPr lang="en-US" sz="1400" b="0"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1890511765"/>
                  </a:ext>
                </a:extLst>
              </a:tr>
              <a:tr h="204076">
                <a:tc>
                  <a:txBody>
                    <a:bodyPr/>
                    <a:lstStyle/>
                    <a:p>
                      <a:pPr algn="l" fontAlgn="b"/>
                      <a:r>
                        <a:rPr lang="en-US" sz="1400" u="none" strike="noStrike">
                          <a:effectLst/>
                        </a:rPr>
                        <a:t>RDIV</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2.000.000.000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RDIV</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2.000.000.000 </a:t>
                      </a:r>
                      <a:endParaRPr lang="en-US" sz="1400" b="0" i="0" u="none" strike="noStrike">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3242246182"/>
                  </a:ext>
                </a:extLst>
              </a:tr>
              <a:tr h="204076">
                <a:tc>
                  <a:txBody>
                    <a:bodyPr/>
                    <a:lstStyle/>
                    <a:p>
                      <a:pPr algn="l" fontAlgn="b"/>
                      <a:r>
                        <a:rPr lang="en-US" sz="1400" u="none" strike="noStrike">
                          <a:effectLst/>
                        </a:rPr>
                        <a:t>RLT</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2.200.000.000 </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RLT</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2.200.000.000 </a:t>
                      </a:r>
                      <a:endParaRPr lang="en-US" sz="1400" b="1"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4021772572"/>
                  </a:ext>
                </a:extLst>
              </a:tr>
              <a:tr h="204076">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3339961466"/>
                  </a:ext>
                </a:extLst>
              </a:tr>
              <a:tr h="204076">
                <a:tc>
                  <a:txBody>
                    <a:bodyPr/>
                    <a:lstStyle/>
                    <a:p>
                      <a:pPr algn="l" fontAlgn="b"/>
                      <a:r>
                        <a:rPr lang="en-US" sz="1400" u="none" strike="noStrike">
                          <a:effectLst/>
                        </a:rPr>
                        <a:t>UVT</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42.412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IMPT PN</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42.037.000 </a:t>
                      </a:r>
                      <a:endParaRPr lang="en-US" sz="1400" b="0"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3466358419"/>
                  </a:ext>
                </a:extLst>
              </a:tr>
              <a:tr h="204076">
                <a:tc>
                  <a:txBody>
                    <a:bodyPr/>
                    <a:lstStyle/>
                    <a:p>
                      <a:pPr algn="l" fontAlgn="b"/>
                      <a:r>
                        <a:rPr lang="en-US" sz="1400" u="none" strike="noStrike">
                          <a:effectLst/>
                        </a:rPr>
                        <a:t>IMPTO</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18.492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IMPT PJ</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200.000.000 </a:t>
                      </a:r>
                      <a:endParaRPr lang="en-US" sz="1400" b="0"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2468861704"/>
                  </a:ext>
                </a:extLst>
              </a:tr>
              <a:tr h="204076">
                <a:tc>
                  <a:txBody>
                    <a:bodyPr/>
                    <a:lstStyle/>
                    <a:p>
                      <a:pPr algn="l" fontAlgn="b"/>
                      <a:r>
                        <a:rPr lang="en-US" sz="1400" u="none" strike="noStrike">
                          <a:effectLst/>
                        </a:rPr>
                        <a:t>IMPTO</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784.287.944 </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IMPTO</a:t>
                      </a:r>
                      <a:endParaRPr lang="en-US" sz="1400" b="1"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242.037.000 </a:t>
                      </a:r>
                      <a:endParaRPr lang="en-US" sz="1400" b="1" i="0" u="none" strike="noStrike">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380273918"/>
                  </a:ext>
                </a:extLst>
              </a:tr>
              <a:tr h="204076">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042" marR="6042" marT="60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1702300146"/>
                  </a:ext>
                </a:extLst>
              </a:tr>
              <a:tr h="564373">
                <a:tc>
                  <a:txBody>
                    <a:bodyPr/>
                    <a:lstStyle/>
                    <a:p>
                      <a:pPr algn="l" fontAlgn="b"/>
                      <a:r>
                        <a:rPr lang="en-US" sz="1400" b="1" u="none" strike="noStrike" dirty="0">
                          <a:effectLst/>
                        </a:rPr>
                        <a:t>AHORRO IMPOSITIVO RENTA</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042" marR="6042" marT="6042" marB="0" anchor="b"/>
                </a:tc>
                <a:tc>
                  <a:txBody>
                    <a:bodyPr/>
                    <a:lstStyle/>
                    <a:p>
                      <a:pPr algn="l" fontAlgn="b"/>
                      <a:r>
                        <a:rPr lang="en-US" sz="1400" b="1" u="none" strike="noStrike" dirty="0">
                          <a:effectLst/>
                        </a:rPr>
                        <a:t>     542.250.944 </a:t>
                      </a:r>
                      <a:endParaRPr lang="en-US" sz="1400" b="1" i="0" u="none" strike="noStrike" dirty="0">
                        <a:solidFill>
                          <a:srgbClr val="000000"/>
                        </a:solidFill>
                        <a:effectLst/>
                        <a:latin typeface="Calibri" panose="020F0502020204030204" pitchFamily="34" charset="0"/>
                      </a:endParaRPr>
                    </a:p>
                  </a:txBody>
                  <a:tcPr marL="6042" marR="6042" marT="6042" marB="0" anchor="b"/>
                </a:tc>
                <a:extLst>
                  <a:ext uri="{0D108BD9-81ED-4DB2-BD59-A6C34878D82A}">
                    <a16:rowId xmlns:a16="http://schemas.microsoft.com/office/drawing/2014/main" val="3947222777"/>
                  </a:ext>
                </a:extLst>
              </a:tr>
            </a:tbl>
          </a:graphicData>
        </a:graphic>
      </p:graphicFrame>
    </p:spTree>
    <p:extLst>
      <p:ext uri="{BB962C8B-B14F-4D97-AF65-F5344CB8AC3E}">
        <p14:creationId xmlns:p14="http://schemas.microsoft.com/office/powerpoint/2010/main" val="1405187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44539"/>
          </a:xfrm>
        </p:spPr>
        <p:txBody>
          <a:bodyPr/>
          <a:lstStyle/>
          <a:p>
            <a:r>
              <a:rPr lang="es-CO" dirty="0" smtClean="0"/>
              <a:t>EFECTOS EN EL IMPUESTO AL PATRIMONIO</a:t>
            </a:r>
            <a:endParaRPr lang="en-US" dirty="0"/>
          </a:p>
        </p:txBody>
      </p:sp>
      <p:sp>
        <p:nvSpPr>
          <p:cNvPr id="16" name="CuadroTexto 15"/>
          <p:cNvSpPr txBox="1"/>
          <p:nvPr/>
        </p:nvSpPr>
        <p:spPr>
          <a:xfrm>
            <a:off x="952500" y="2794571"/>
            <a:ext cx="6033927" cy="646331"/>
          </a:xfrm>
          <a:prstGeom prst="rect">
            <a:avLst/>
          </a:prstGeom>
          <a:noFill/>
        </p:spPr>
        <p:txBody>
          <a:bodyPr wrap="square" rtlCol="0">
            <a:spAutoFit/>
          </a:bodyPr>
          <a:lstStyle/>
          <a:p>
            <a:r>
              <a:rPr lang="es-CO" dirty="0" smtClean="0"/>
              <a:t>VER RESULTADO DEL EJERCICIO</a:t>
            </a:r>
          </a:p>
          <a:p>
            <a:r>
              <a:rPr lang="en-US" dirty="0" smtClean="0">
                <a:hlinkClick r:id="rId2" action="ppaction://hlinkfile"/>
              </a:rPr>
              <a:t>..\MODELOS DE EXCEL\CALCULO SAS IMPTO.xlsx</a:t>
            </a:r>
            <a:endParaRPr lang="en-US" dirty="0"/>
          </a:p>
        </p:txBody>
      </p:sp>
    </p:spTree>
    <p:extLst>
      <p:ext uri="{BB962C8B-B14F-4D97-AF65-F5344CB8AC3E}">
        <p14:creationId xmlns:p14="http://schemas.microsoft.com/office/powerpoint/2010/main" val="1613942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3288" y="768477"/>
            <a:ext cx="8337665" cy="443711"/>
          </a:xfrm>
          <a:prstGeom prst="rect">
            <a:avLst/>
          </a:prstGeom>
        </p:spPr>
        <p:txBody>
          <a:bodyPr vert="horz" wrap="square" lIns="0" tIns="12700" rIns="0" bIns="0" rtlCol="0" anchor="t">
            <a:spAutoFit/>
          </a:bodyPr>
          <a:lstStyle/>
          <a:p>
            <a:pPr marL="12700">
              <a:spcBef>
                <a:spcPts val="100"/>
              </a:spcBef>
            </a:pPr>
            <a:r>
              <a:rPr lang="es-ES" sz="2800" spc="-5" dirty="0" smtClean="0"/>
              <a:t>SOCIEDAD POR ACCIONES SIMPLIFICADA ESPECIAL</a:t>
            </a:r>
            <a:endParaRPr sz="2800" spc="-5" dirty="0"/>
          </a:p>
        </p:txBody>
      </p:sp>
      <p:sp>
        <p:nvSpPr>
          <p:cNvPr id="4" name="object 4"/>
          <p:cNvSpPr txBox="1"/>
          <p:nvPr/>
        </p:nvSpPr>
        <p:spPr>
          <a:xfrm>
            <a:off x="1005841" y="1426739"/>
            <a:ext cx="9052560" cy="5497018"/>
          </a:xfrm>
          <a:prstGeom prst="rect">
            <a:avLst/>
          </a:prstGeom>
        </p:spPr>
        <p:txBody>
          <a:bodyPr vert="horz" wrap="square" lIns="0" tIns="13335" rIns="0" bIns="0" rtlCol="0">
            <a:spAutoFit/>
          </a:bodyPr>
          <a:lstStyle/>
          <a:p>
            <a:pPr marL="927100" marR="1066800">
              <a:spcBef>
                <a:spcPts val="105"/>
              </a:spcBef>
              <a:tabLst>
                <a:tab pos="1841500" algn="l"/>
              </a:tabLst>
            </a:pPr>
            <a:r>
              <a:rPr sz="2000" b="1" dirty="0" smtClean="0">
                <a:latin typeface="Calibri"/>
                <a:cs typeface="Calibri"/>
              </a:rPr>
              <a:t>1.1	</a:t>
            </a:r>
            <a:r>
              <a:rPr sz="2000" dirty="0" smtClean="0">
                <a:latin typeface="Calibri"/>
                <a:cs typeface="Calibri"/>
              </a:rPr>
              <a:t>Se </a:t>
            </a:r>
            <a:r>
              <a:rPr sz="2000" spc="-10" dirty="0" err="1" smtClean="0">
                <a:latin typeface="Calibri"/>
                <a:cs typeface="Calibri"/>
              </a:rPr>
              <a:t>permite</a:t>
            </a:r>
            <a:r>
              <a:rPr sz="2000" spc="-10" dirty="0" smtClean="0">
                <a:latin typeface="Calibri"/>
                <a:cs typeface="Calibri"/>
              </a:rPr>
              <a:t> </a:t>
            </a:r>
            <a:r>
              <a:rPr sz="2000" spc="-5" dirty="0" err="1" smtClean="0">
                <a:latin typeface="Calibri"/>
                <a:cs typeface="Calibri"/>
              </a:rPr>
              <a:t>dejar</a:t>
            </a:r>
            <a:r>
              <a:rPr sz="2000" spc="-5" dirty="0" smtClean="0">
                <a:latin typeface="Calibri"/>
                <a:cs typeface="Calibri"/>
              </a:rPr>
              <a:t> el </a:t>
            </a:r>
            <a:r>
              <a:rPr sz="2000" spc="-5" dirty="0" err="1" smtClean="0">
                <a:latin typeface="Calibri"/>
                <a:cs typeface="Calibri"/>
              </a:rPr>
              <a:t>usufructo</a:t>
            </a:r>
            <a:r>
              <a:rPr sz="2000" spc="-5" dirty="0" smtClean="0">
                <a:latin typeface="Calibri"/>
                <a:cs typeface="Calibri"/>
              </a:rPr>
              <a:t> </a:t>
            </a:r>
            <a:r>
              <a:rPr sz="2000" dirty="0" smtClean="0">
                <a:latin typeface="Calibri"/>
                <a:cs typeface="Calibri"/>
              </a:rPr>
              <a:t>a </a:t>
            </a:r>
            <a:r>
              <a:rPr sz="2000" spc="-10" dirty="0" err="1" smtClean="0">
                <a:latin typeface="Calibri"/>
                <a:cs typeface="Calibri"/>
              </a:rPr>
              <a:t>nombre</a:t>
            </a:r>
            <a:r>
              <a:rPr sz="2000" spc="-10" dirty="0" smtClean="0">
                <a:latin typeface="Calibri"/>
                <a:cs typeface="Calibri"/>
              </a:rPr>
              <a:t> </a:t>
            </a:r>
            <a:r>
              <a:rPr sz="2000" dirty="0" smtClean="0">
                <a:latin typeface="Calibri"/>
                <a:cs typeface="Calibri"/>
              </a:rPr>
              <a:t>de las  </a:t>
            </a:r>
            <a:r>
              <a:rPr sz="2000" spc="-5" dirty="0" smtClean="0">
                <a:latin typeface="Calibri"/>
                <a:cs typeface="Calibri"/>
              </a:rPr>
              <a:t>personas</a:t>
            </a:r>
            <a:r>
              <a:rPr sz="2000" spc="-20" dirty="0" smtClean="0">
                <a:latin typeface="Calibri"/>
                <a:cs typeface="Calibri"/>
              </a:rPr>
              <a:t> </a:t>
            </a:r>
            <a:r>
              <a:rPr sz="2000" spc="-10" dirty="0" err="1" smtClean="0">
                <a:latin typeface="Calibri"/>
                <a:cs typeface="Calibri"/>
              </a:rPr>
              <a:t>naturales</a:t>
            </a:r>
            <a:r>
              <a:rPr sz="2000" spc="-10" dirty="0" smtClean="0">
                <a:latin typeface="Calibri"/>
                <a:cs typeface="Calibri"/>
              </a:rPr>
              <a:t>.</a:t>
            </a:r>
            <a:r>
              <a:rPr lang="es-ES" b="1" dirty="0" smtClean="0"/>
              <a:t> [§ 0693] </a:t>
            </a:r>
            <a:r>
              <a:rPr lang="es-ES" dirty="0" smtClean="0"/>
              <a:t>ART. 303.—</a:t>
            </a:r>
            <a:r>
              <a:rPr lang="es-ES" b="1" dirty="0" smtClean="0"/>
              <a:t>Modificado. L. 1607/2012, art. 103. Cómo se determina su valor.</a:t>
            </a:r>
          </a:p>
          <a:p>
            <a:pPr marL="927100" marR="1066800">
              <a:spcBef>
                <a:spcPts val="105"/>
              </a:spcBef>
              <a:tabLst>
                <a:tab pos="1841500" algn="l"/>
              </a:tabLst>
            </a:pPr>
            <a:endParaRPr lang="es-ES" sz="2000" dirty="0" smtClean="0">
              <a:latin typeface="Calibri"/>
              <a:cs typeface="Calibri"/>
            </a:endParaRPr>
          </a:p>
          <a:p>
            <a:pPr marL="927100" marR="1066800" algn="just">
              <a:spcBef>
                <a:spcPts val="105"/>
              </a:spcBef>
              <a:tabLst>
                <a:tab pos="1841500" algn="l"/>
              </a:tabLst>
            </a:pPr>
            <a:r>
              <a:rPr lang="es-ES" dirty="0" smtClean="0"/>
              <a:t>Numeral 11</a:t>
            </a:r>
            <a:r>
              <a:rPr lang="es-ES" dirty="0"/>
              <a:t>. El valor del derecho de usufructo temporal se determinará en proporción al valor total de los bienes entregados en usufructo, establecido de acuerdo con las disposiciones consagradas en este artículo, a razón de un </a:t>
            </a:r>
            <a:r>
              <a:rPr lang="es-ES" b="1" dirty="0"/>
              <a:t>5%</a:t>
            </a:r>
            <a:r>
              <a:rPr lang="es-ES" dirty="0"/>
              <a:t> de dicho valor por cada año de duración del usufructo, sin exceder del </a:t>
            </a:r>
            <a:r>
              <a:rPr lang="es-ES" b="1" dirty="0"/>
              <a:t>70%</a:t>
            </a:r>
            <a:r>
              <a:rPr lang="es-ES" dirty="0"/>
              <a:t> del total del valor del bien. </a:t>
            </a:r>
            <a:endParaRPr lang="es-ES" dirty="0" smtClean="0"/>
          </a:p>
          <a:p>
            <a:pPr marL="927100" marR="1066800" algn="just">
              <a:spcBef>
                <a:spcPts val="105"/>
              </a:spcBef>
              <a:tabLst>
                <a:tab pos="1841500" algn="l"/>
              </a:tabLst>
            </a:pPr>
            <a:r>
              <a:rPr lang="es-ES" dirty="0" smtClean="0"/>
              <a:t>El </a:t>
            </a:r>
            <a:r>
              <a:rPr lang="es-ES" dirty="0"/>
              <a:t>valor del derecho de usufructo vitalicio será igual al </a:t>
            </a:r>
            <a:r>
              <a:rPr lang="es-ES" b="1" dirty="0"/>
              <a:t>70%</a:t>
            </a:r>
            <a:r>
              <a:rPr lang="es-ES" dirty="0"/>
              <a:t> del valor total de los bienes entregados en usufructo, determinado de acuerdo con las disposiciones consagradas en este artículo. El valor del derecho de nuda propiedad será la diferencia entre el valor del derecho de usufructo y el valor total de los bienes, determinado de acuerdo con las disposiciones consagradas en este artículo.</a:t>
            </a:r>
            <a:endParaRPr lang="es-ES" b="1" dirty="0"/>
          </a:p>
          <a:p>
            <a:pPr marL="927100" marR="1066800">
              <a:spcBef>
                <a:spcPts val="105"/>
              </a:spcBef>
              <a:tabLst>
                <a:tab pos="1841500" algn="l"/>
              </a:tabLst>
            </a:pPr>
            <a:endParaRPr sz="2000" dirty="0" smtClean="0">
              <a:latin typeface="Calibri"/>
              <a:cs typeface="Calibri"/>
            </a:endParaRPr>
          </a:p>
          <a:p>
            <a:pPr>
              <a:spcBef>
                <a:spcPts val="15"/>
              </a:spcBef>
            </a:pPr>
            <a:endParaRPr sz="1950" dirty="0">
              <a:latin typeface="Calibri"/>
              <a:cs typeface="Calibri"/>
            </a:endParaRPr>
          </a:p>
          <a:p>
            <a:pPr>
              <a:spcBef>
                <a:spcPts val="20"/>
              </a:spcBef>
            </a:pPr>
            <a:endParaRPr sz="1950" dirty="0" smtClean="0">
              <a:latin typeface="Calibri"/>
              <a:cs typeface="Calibri"/>
            </a:endParaRPr>
          </a:p>
        </p:txBody>
      </p:sp>
    </p:spTree>
    <p:extLst>
      <p:ext uri="{BB962C8B-B14F-4D97-AF65-F5344CB8AC3E}">
        <p14:creationId xmlns:p14="http://schemas.microsoft.com/office/powerpoint/2010/main" val="235388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462742"/>
          </a:xfrm>
        </p:spPr>
        <p:txBody>
          <a:bodyPr>
            <a:normAutofit fontScale="90000"/>
          </a:bodyPr>
          <a:lstStyle/>
          <a:p>
            <a:pPr algn="ctr"/>
            <a:r>
              <a:rPr lang="es-ES" sz="2800" spc="-5" dirty="0"/>
              <a:t>SOCIEDAD POR ACCIONES SIMPLIFICADA ESPECIAL</a:t>
            </a:r>
            <a:endParaRPr lang="es-ES" sz="2800" dirty="0"/>
          </a:p>
        </p:txBody>
      </p:sp>
      <p:sp>
        <p:nvSpPr>
          <p:cNvPr id="3" name="Marcador de contenido 2"/>
          <p:cNvSpPr>
            <a:spLocks noGrp="1"/>
          </p:cNvSpPr>
          <p:nvPr>
            <p:ph idx="1"/>
          </p:nvPr>
        </p:nvSpPr>
        <p:spPr>
          <a:xfrm>
            <a:off x="677334" y="1421477"/>
            <a:ext cx="8596668" cy="4619886"/>
          </a:xfrm>
        </p:spPr>
        <p:txBody>
          <a:bodyPr>
            <a:normAutofit lnSpcReduction="10000"/>
          </a:bodyPr>
          <a:lstStyle/>
          <a:p>
            <a:pPr marL="927100" marR="5080" algn="just">
              <a:tabLst>
                <a:tab pos="6414135" algn="l"/>
              </a:tabLst>
            </a:pPr>
            <a:r>
              <a:rPr lang="es-ES" sz="2400" dirty="0">
                <a:uFill>
                  <a:solidFill>
                    <a:srgbClr val="000000"/>
                  </a:solidFill>
                </a:uFill>
                <a:latin typeface="Calibri"/>
                <a:cs typeface="Calibri"/>
              </a:rPr>
              <a:t>1.2 </a:t>
            </a:r>
            <a:r>
              <a:rPr lang="es-ES" sz="2400" spc="-10" dirty="0">
                <a:uFill>
                  <a:solidFill>
                    <a:srgbClr val="000000"/>
                  </a:solidFill>
                </a:uFill>
                <a:latin typeface="Calibri"/>
                <a:cs typeface="Calibri"/>
              </a:rPr>
              <a:t>Estructura flexible </a:t>
            </a:r>
            <a:r>
              <a:rPr lang="es-ES" sz="2400" dirty="0">
                <a:uFill>
                  <a:solidFill>
                    <a:srgbClr val="000000"/>
                  </a:solidFill>
                </a:uFill>
                <a:latin typeface="Calibri"/>
                <a:cs typeface="Calibri"/>
              </a:rPr>
              <a:t>de </a:t>
            </a:r>
            <a:r>
              <a:rPr lang="es-ES" sz="2400" spc="-5" dirty="0">
                <a:uFill>
                  <a:solidFill>
                    <a:srgbClr val="000000"/>
                  </a:solidFill>
                </a:uFill>
                <a:latin typeface="Calibri"/>
                <a:cs typeface="Calibri"/>
              </a:rPr>
              <a:t>capital </a:t>
            </a:r>
            <a:r>
              <a:rPr lang="es-ES" sz="2400" dirty="0">
                <a:uFill>
                  <a:solidFill>
                    <a:srgbClr val="000000"/>
                  </a:solidFill>
                </a:uFill>
                <a:latin typeface="Calibri"/>
                <a:cs typeface="Calibri"/>
              </a:rPr>
              <a:t>La </a:t>
            </a:r>
            <a:r>
              <a:rPr lang="es-ES" sz="2400" spc="-5" dirty="0">
                <a:uFill>
                  <a:solidFill>
                    <a:srgbClr val="000000"/>
                  </a:solidFill>
                </a:uFill>
                <a:latin typeface="Calibri"/>
                <a:cs typeface="Calibri"/>
              </a:rPr>
              <a:t>SAS </a:t>
            </a:r>
            <a:r>
              <a:rPr lang="es-ES" sz="2400" dirty="0">
                <a:uFill>
                  <a:solidFill>
                    <a:srgbClr val="000000"/>
                  </a:solidFill>
                </a:uFill>
                <a:latin typeface="Calibri"/>
                <a:cs typeface="Calibri"/>
              </a:rPr>
              <a:t>se puede </a:t>
            </a:r>
            <a:r>
              <a:rPr lang="es-ES" sz="2400" dirty="0">
                <a:latin typeface="Calibri"/>
                <a:cs typeface="Calibri"/>
              </a:rPr>
              <a:t> </a:t>
            </a:r>
            <a:r>
              <a:rPr lang="es-ES" sz="2400" spc="-5" dirty="0">
                <a:latin typeface="Calibri"/>
                <a:cs typeface="Calibri"/>
              </a:rPr>
              <a:t>constituir </a:t>
            </a:r>
            <a:r>
              <a:rPr lang="es-ES" sz="2400" dirty="0">
                <a:latin typeface="Calibri"/>
                <a:cs typeface="Calibri"/>
              </a:rPr>
              <a:t>sin necesidad de </a:t>
            </a:r>
            <a:r>
              <a:rPr lang="es-ES" sz="2400" spc="-10" dirty="0">
                <a:latin typeface="Calibri"/>
                <a:cs typeface="Calibri"/>
              </a:rPr>
              <a:t>pagar </a:t>
            </a:r>
            <a:r>
              <a:rPr lang="es-ES" sz="2400" spc="-5" dirty="0">
                <a:latin typeface="Calibri"/>
                <a:cs typeface="Calibri"/>
              </a:rPr>
              <a:t>ninguna </a:t>
            </a:r>
            <a:r>
              <a:rPr lang="es-ES" sz="2400" dirty="0">
                <a:latin typeface="Calibri"/>
                <a:cs typeface="Calibri"/>
              </a:rPr>
              <a:t>suma </a:t>
            </a:r>
            <a:r>
              <a:rPr lang="es-ES" sz="2400" spc="-5" dirty="0">
                <a:latin typeface="Calibri"/>
                <a:cs typeface="Calibri"/>
              </a:rPr>
              <a:t>en el  momento </a:t>
            </a:r>
            <a:r>
              <a:rPr lang="es-ES" sz="2400" dirty="0">
                <a:latin typeface="Calibri"/>
                <a:cs typeface="Calibri"/>
              </a:rPr>
              <a:t>de </a:t>
            </a:r>
            <a:r>
              <a:rPr lang="es-ES" sz="2400" spc="-10" dirty="0">
                <a:latin typeface="Calibri"/>
                <a:cs typeface="Calibri"/>
              </a:rPr>
              <a:t>crearla. </a:t>
            </a:r>
            <a:r>
              <a:rPr lang="es-ES" sz="2400" spc="-5" dirty="0">
                <a:latin typeface="Calibri"/>
                <a:cs typeface="Calibri"/>
              </a:rPr>
              <a:t>El capital pagado </a:t>
            </a:r>
            <a:r>
              <a:rPr lang="es-ES" sz="2400" dirty="0">
                <a:latin typeface="Calibri"/>
                <a:cs typeface="Calibri"/>
              </a:rPr>
              <a:t>puede ser </a:t>
            </a:r>
            <a:r>
              <a:rPr lang="es-ES" sz="2400" spc="-15" dirty="0">
                <a:latin typeface="Calibri"/>
                <a:cs typeface="Calibri"/>
              </a:rPr>
              <a:t>cero, </a:t>
            </a:r>
            <a:r>
              <a:rPr lang="es-ES" sz="2400" dirty="0">
                <a:latin typeface="Calibri"/>
                <a:cs typeface="Calibri"/>
              </a:rPr>
              <a:t>a  </a:t>
            </a:r>
            <a:r>
              <a:rPr lang="es-ES" sz="2400" spc="-5" dirty="0">
                <a:latin typeface="Calibri"/>
                <a:cs typeface="Calibri"/>
              </a:rPr>
              <a:t>diferencia </a:t>
            </a:r>
            <a:r>
              <a:rPr lang="es-ES" sz="2400" dirty="0">
                <a:latin typeface="Calibri"/>
                <a:cs typeface="Calibri"/>
              </a:rPr>
              <a:t>de </a:t>
            </a:r>
            <a:r>
              <a:rPr lang="es-ES" sz="2400" spc="-5" dirty="0">
                <a:latin typeface="Calibri"/>
                <a:cs typeface="Calibri"/>
              </a:rPr>
              <a:t>las </a:t>
            </a:r>
            <a:r>
              <a:rPr lang="es-ES" sz="2400" spc="-10" dirty="0">
                <a:latin typeface="Calibri"/>
                <a:cs typeface="Calibri"/>
              </a:rPr>
              <a:t>otras </a:t>
            </a:r>
            <a:r>
              <a:rPr lang="es-ES" sz="2400" spc="-5" dirty="0">
                <a:latin typeface="Calibri"/>
                <a:cs typeface="Calibri"/>
              </a:rPr>
              <a:t>sociedades</a:t>
            </a:r>
            <a:r>
              <a:rPr lang="es-ES" sz="2400" spc="20" dirty="0">
                <a:latin typeface="Calibri"/>
                <a:cs typeface="Calibri"/>
              </a:rPr>
              <a:t> </a:t>
            </a:r>
            <a:r>
              <a:rPr lang="es-ES" sz="2400" dirty="0">
                <a:latin typeface="Calibri"/>
                <a:cs typeface="Calibri"/>
              </a:rPr>
              <a:t>que </a:t>
            </a:r>
            <a:r>
              <a:rPr lang="es-ES" sz="2400" spc="-15" dirty="0">
                <a:latin typeface="Calibri"/>
                <a:cs typeface="Calibri"/>
              </a:rPr>
              <a:t>exigen	</a:t>
            </a:r>
            <a:r>
              <a:rPr lang="es-ES" sz="2400" dirty="0">
                <a:latin typeface="Calibri"/>
                <a:cs typeface="Calibri"/>
              </a:rPr>
              <a:t>un</a:t>
            </a:r>
            <a:r>
              <a:rPr lang="es-ES" sz="2400" spc="355" dirty="0">
                <a:latin typeface="Calibri"/>
                <a:cs typeface="Calibri"/>
              </a:rPr>
              <a:t> </a:t>
            </a:r>
            <a:r>
              <a:rPr lang="es-ES" sz="2400" spc="-15" dirty="0">
                <a:latin typeface="Calibri"/>
                <a:cs typeface="Calibri"/>
              </a:rPr>
              <a:t>monto</a:t>
            </a:r>
            <a:endParaRPr lang="es-ES" sz="2400" dirty="0">
              <a:latin typeface="Calibri"/>
              <a:cs typeface="Calibri"/>
            </a:endParaRPr>
          </a:p>
          <a:p>
            <a:pPr marL="0" indent="0" algn="just">
              <a:spcBef>
                <a:spcPts val="5"/>
              </a:spcBef>
              <a:buNone/>
              <a:tabLst>
                <a:tab pos="927100" algn="l"/>
              </a:tabLst>
            </a:pPr>
            <a:r>
              <a:rPr lang="es-ES" sz="2400" dirty="0">
                <a:uFill>
                  <a:solidFill>
                    <a:srgbClr val="000000"/>
                  </a:solidFill>
                </a:uFill>
                <a:latin typeface="Calibri"/>
                <a:cs typeface="Calibri"/>
              </a:rPr>
              <a:t> 	</a:t>
            </a:r>
            <a:r>
              <a:rPr lang="es-ES" sz="2400" spc="5" dirty="0">
                <a:uFill>
                  <a:solidFill>
                    <a:srgbClr val="000000"/>
                  </a:solidFill>
                </a:uFill>
                <a:latin typeface="Calibri"/>
                <a:cs typeface="Calibri"/>
              </a:rPr>
              <a:t>de </a:t>
            </a:r>
            <a:r>
              <a:rPr lang="es-ES" sz="2400" spc="-10" dirty="0">
                <a:uFill>
                  <a:solidFill>
                    <a:srgbClr val="000000"/>
                  </a:solidFill>
                </a:uFill>
                <a:latin typeface="Calibri"/>
                <a:cs typeface="Calibri"/>
              </a:rPr>
              <a:t>capital</a:t>
            </a:r>
            <a:r>
              <a:rPr lang="es-ES" sz="2400" spc="-35" dirty="0">
                <a:uFill>
                  <a:solidFill>
                    <a:srgbClr val="000000"/>
                  </a:solidFill>
                </a:uFill>
                <a:latin typeface="Calibri"/>
                <a:cs typeface="Calibri"/>
              </a:rPr>
              <a:t> </a:t>
            </a:r>
            <a:r>
              <a:rPr lang="es-ES" sz="2400" dirty="0">
                <a:uFill>
                  <a:solidFill>
                    <a:srgbClr val="000000"/>
                  </a:solidFill>
                </a:uFill>
                <a:latin typeface="Calibri"/>
                <a:cs typeface="Calibri"/>
              </a:rPr>
              <a:t>mínimo</a:t>
            </a:r>
            <a:r>
              <a:rPr lang="es-ES" sz="2400" dirty="0" smtClean="0">
                <a:uFill>
                  <a:solidFill>
                    <a:srgbClr val="000000"/>
                  </a:solidFill>
                </a:uFill>
                <a:latin typeface="Calibri"/>
                <a:cs typeface="Calibri"/>
              </a:rPr>
              <a:t>. (Comerciales)</a:t>
            </a:r>
          </a:p>
          <a:p>
            <a:pPr marL="12700" algn="just">
              <a:spcBef>
                <a:spcPts val="5"/>
              </a:spcBef>
              <a:tabLst>
                <a:tab pos="927100" algn="l"/>
              </a:tabLst>
            </a:pPr>
            <a:endParaRPr lang="es-ES" sz="2400" dirty="0">
              <a:uFill>
                <a:solidFill>
                  <a:srgbClr val="000000"/>
                </a:solidFill>
              </a:uFill>
              <a:latin typeface="Calibri"/>
              <a:cs typeface="Calibri"/>
            </a:endParaRPr>
          </a:p>
          <a:p>
            <a:pPr marL="927100" marR="5080" algn="just">
              <a:tabLst>
                <a:tab pos="2755900" algn="l"/>
              </a:tabLst>
            </a:pPr>
            <a:r>
              <a:rPr lang="es-ES" sz="2400" dirty="0">
                <a:uFill>
                  <a:solidFill>
                    <a:srgbClr val="000000"/>
                  </a:solidFill>
                </a:uFill>
                <a:latin typeface="Calibri"/>
                <a:cs typeface="Calibri"/>
              </a:rPr>
              <a:t>1.3.De </a:t>
            </a:r>
            <a:r>
              <a:rPr lang="es-ES" sz="2400" spc="-5" dirty="0">
                <a:uFill>
                  <a:solidFill>
                    <a:srgbClr val="000000"/>
                  </a:solidFill>
                </a:uFill>
                <a:latin typeface="Calibri"/>
                <a:cs typeface="Calibri"/>
              </a:rPr>
              <a:t>acuerdo al artículo 13 </a:t>
            </a:r>
            <a:r>
              <a:rPr lang="es-ES" sz="2400" dirty="0">
                <a:uFill>
                  <a:solidFill>
                    <a:srgbClr val="000000"/>
                  </a:solidFill>
                </a:uFill>
                <a:latin typeface="Calibri"/>
                <a:cs typeface="Calibri"/>
              </a:rPr>
              <a:t>de </a:t>
            </a:r>
            <a:r>
              <a:rPr lang="es-ES" sz="2400" spc="-5" dirty="0">
                <a:uFill>
                  <a:solidFill>
                    <a:srgbClr val="000000"/>
                  </a:solidFill>
                </a:uFill>
                <a:latin typeface="Calibri"/>
                <a:cs typeface="Calibri"/>
              </a:rPr>
              <a:t>la </a:t>
            </a:r>
            <a:r>
              <a:rPr lang="es-ES" sz="2400" spc="-10" dirty="0">
                <a:uFill>
                  <a:solidFill>
                    <a:srgbClr val="000000"/>
                  </a:solidFill>
                </a:uFill>
                <a:latin typeface="Calibri"/>
                <a:cs typeface="Calibri"/>
              </a:rPr>
              <a:t>ley </a:t>
            </a:r>
            <a:r>
              <a:rPr lang="es-ES" sz="2400" spc="-5" dirty="0">
                <a:uFill>
                  <a:solidFill>
                    <a:srgbClr val="000000"/>
                  </a:solidFill>
                </a:uFill>
                <a:latin typeface="Calibri"/>
                <a:cs typeface="Calibri"/>
              </a:rPr>
              <a:t>que </a:t>
            </a:r>
            <a:r>
              <a:rPr lang="es-ES" sz="2400" spc="-10" dirty="0">
                <a:uFill>
                  <a:solidFill>
                    <a:srgbClr val="000000"/>
                  </a:solidFill>
                </a:uFill>
                <a:latin typeface="Calibri"/>
                <a:cs typeface="Calibri"/>
              </a:rPr>
              <a:t>rige </a:t>
            </a:r>
            <a:r>
              <a:rPr lang="es-ES" sz="2400" dirty="0">
                <a:uFill>
                  <a:solidFill>
                    <a:srgbClr val="000000"/>
                  </a:solidFill>
                </a:uFill>
                <a:latin typeface="Calibri"/>
                <a:cs typeface="Calibri"/>
              </a:rPr>
              <a:t>a las </a:t>
            </a:r>
            <a:r>
              <a:rPr lang="es-ES" sz="2400" spc="-10" dirty="0">
                <a:uFill>
                  <a:solidFill>
                    <a:srgbClr val="000000"/>
                  </a:solidFill>
                </a:uFill>
                <a:latin typeface="Calibri"/>
                <a:cs typeface="Calibri"/>
              </a:rPr>
              <a:t>SAS, </a:t>
            </a:r>
            <a:r>
              <a:rPr lang="es-ES" sz="2400" spc="-5" dirty="0">
                <a:uFill>
                  <a:solidFill>
                    <a:srgbClr val="000000"/>
                  </a:solidFill>
                </a:uFill>
                <a:latin typeface="Calibri"/>
                <a:cs typeface="Calibri"/>
              </a:rPr>
              <a:t>los </a:t>
            </a:r>
            <a:r>
              <a:rPr lang="es-ES" sz="2400" spc="-5" dirty="0">
                <a:latin typeface="Calibri"/>
                <a:cs typeface="Calibri"/>
              </a:rPr>
              <a:t> fundadores de las </a:t>
            </a:r>
            <a:r>
              <a:rPr lang="es-ES" sz="2400" spc="-10" dirty="0">
                <a:latin typeface="Calibri"/>
                <a:cs typeface="Calibri"/>
              </a:rPr>
              <a:t>SAS </a:t>
            </a:r>
            <a:r>
              <a:rPr lang="es-ES" sz="2400" dirty="0">
                <a:latin typeface="Calibri"/>
                <a:cs typeface="Calibri"/>
              </a:rPr>
              <a:t>pueden </a:t>
            </a:r>
            <a:r>
              <a:rPr lang="es-ES" sz="2400" spc="-10" dirty="0">
                <a:latin typeface="Calibri"/>
                <a:cs typeface="Calibri"/>
              </a:rPr>
              <a:t>establecer </a:t>
            </a:r>
            <a:r>
              <a:rPr lang="es-ES" sz="2400" spc="-5" dirty="0">
                <a:latin typeface="Calibri"/>
                <a:cs typeface="Calibri"/>
              </a:rPr>
              <a:t>la </a:t>
            </a:r>
            <a:r>
              <a:rPr lang="es-ES" sz="2400" spc="-10" dirty="0">
                <a:latin typeface="Calibri"/>
                <a:cs typeface="Calibri"/>
              </a:rPr>
              <a:t>prohibición </a:t>
            </a:r>
            <a:r>
              <a:rPr lang="es-ES" sz="2400" dirty="0">
                <a:latin typeface="Calibri"/>
                <a:cs typeface="Calibri"/>
              </a:rPr>
              <a:t>de </a:t>
            </a:r>
            <a:r>
              <a:rPr lang="es-ES" sz="2400" spc="-15" dirty="0">
                <a:latin typeface="Calibri"/>
                <a:cs typeface="Calibri"/>
              </a:rPr>
              <a:t>la  venta</a:t>
            </a:r>
            <a:r>
              <a:rPr lang="es-ES" sz="2400" spc="-5" dirty="0">
                <a:latin typeface="Calibri"/>
                <a:cs typeface="Calibri"/>
              </a:rPr>
              <a:t> </a:t>
            </a:r>
            <a:r>
              <a:rPr lang="es-ES" sz="2400" dirty="0">
                <a:latin typeface="Calibri"/>
                <a:cs typeface="Calibri"/>
              </a:rPr>
              <a:t>de	las </a:t>
            </a:r>
            <a:r>
              <a:rPr lang="es-ES" sz="2400" spc="-5" dirty="0">
                <a:latin typeface="Calibri"/>
                <a:cs typeface="Calibri"/>
              </a:rPr>
              <a:t>acciones </a:t>
            </a:r>
            <a:r>
              <a:rPr lang="es-ES" sz="2400" dirty="0">
                <a:latin typeface="Calibri"/>
                <a:cs typeface="Calibri"/>
              </a:rPr>
              <a:t>a un </a:t>
            </a:r>
            <a:r>
              <a:rPr lang="es-ES" sz="2400" spc="-10" dirty="0">
                <a:latin typeface="Calibri"/>
                <a:cs typeface="Calibri"/>
              </a:rPr>
              <a:t>término </a:t>
            </a:r>
            <a:r>
              <a:rPr lang="es-ES" sz="2400" dirty="0">
                <a:latin typeface="Calibri"/>
                <a:cs typeface="Calibri"/>
              </a:rPr>
              <a:t>de </a:t>
            </a:r>
            <a:r>
              <a:rPr lang="es-ES" sz="2400" spc="-5" dirty="0">
                <a:latin typeface="Calibri"/>
                <a:cs typeface="Calibri"/>
              </a:rPr>
              <a:t>10 </a:t>
            </a:r>
            <a:r>
              <a:rPr lang="es-ES" sz="2400" dirty="0">
                <a:latin typeface="Calibri"/>
                <a:cs typeface="Calibri"/>
              </a:rPr>
              <a:t>años, lo </a:t>
            </a:r>
            <a:r>
              <a:rPr lang="es-ES" sz="2400" spc="-5" dirty="0">
                <a:latin typeface="Calibri"/>
                <a:cs typeface="Calibri"/>
              </a:rPr>
              <a:t>cual  </a:t>
            </a:r>
            <a:r>
              <a:rPr lang="es-ES" sz="2400" dirty="0">
                <a:latin typeface="Calibri"/>
                <a:cs typeface="Calibri"/>
              </a:rPr>
              <a:t>puede implicar </a:t>
            </a:r>
            <a:r>
              <a:rPr lang="es-ES" sz="2400" spc="-10" dirty="0">
                <a:latin typeface="Calibri"/>
                <a:cs typeface="Calibri"/>
              </a:rPr>
              <a:t>amarrar </a:t>
            </a:r>
            <a:r>
              <a:rPr lang="es-ES" sz="2400" dirty="0">
                <a:latin typeface="Calibri"/>
                <a:cs typeface="Calibri"/>
              </a:rPr>
              <a:t>a una </a:t>
            </a:r>
            <a:r>
              <a:rPr lang="es-ES" sz="2400" spc="-5" dirty="0">
                <a:latin typeface="Calibri"/>
                <a:cs typeface="Calibri"/>
              </a:rPr>
              <a:t>persona más </a:t>
            </a:r>
            <a:r>
              <a:rPr lang="es-ES" sz="2400" dirty="0">
                <a:latin typeface="Calibri"/>
                <a:cs typeface="Calibri"/>
              </a:rPr>
              <a:t>de </a:t>
            </a:r>
            <a:r>
              <a:rPr lang="es-ES" sz="2400" spc="-5" dirty="0">
                <a:latin typeface="Calibri"/>
                <a:cs typeface="Calibri"/>
              </a:rPr>
              <a:t>lo necesario,</a:t>
            </a:r>
            <a:r>
              <a:rPr lang="es-ES" sz="2400" spc="140" dirty="0">
                <a:latin typeface="Calibri"/>
                <a:cs typeface="Calibri"/>
              </a:rPr>
              <a:t> </a:t>
            </a:r>
            <a:r>
              <a:rPr lang="es-ES" sz="2400" spc="-5" dirty="0" smtClean="0">
                <a:latin typeface="Calibri"/>
                <a:cs typeface="Calibri"/>
              </a:rPr>
              <a:t>lo</a:t>
            </a:r>
            <a:r>
              <a:rPr lang="es-ES" sz="2400" dirty="0" smtClean="0">
                <a:latin typeface="Calibri"/>
                <a:cs typeface="Calibri"/>
              </a:rPr>
              <a:t> </a:t>
            </a:r>
            <a:r>
              <a:rPr lang="es-ES" sz="2400" dirty="0" smtClean="0">
                <a:uFill>
                  <a:solidFill>
                    <a:srgbClr val="000000"/>
                  </a:solidFill>
                </a:uFill>
                <a:latin typeface="Calibri"/>
                <a:cs typeface="Calibri"/>
              </a:rPr>
              <a:t>cual </a:t>
            </a:r>
            <a:r>
              <a:rPr lang="es-ES" sz="2400" dirty="0">
                <a:uFill>
                  <a:solidFill>
                    <a:srgbClr val="000000"/>
                  </a:solidFill>
                </a:uFill>
                <a:latin typeface="Calibri"/>
                <a:cs typeface="Calibri"/>
              </a:rPr>
              <a:t>puede </a:t>
            </a:r>
            <a:r>
              <a:rPr lang="es-ES" sz="2400" spc="-15" dirty="0">
                <a:uFill>
                  <a:solidFill>
                    <a:srgbClr val="000000"/>
                  </a:solidFill>
                </a:uFill>
                <a:latin typeface="Calibri"/>
                <a:cs typeface="Calibri"/>
              </a:rPr>
              <a:t>afectar </a:t>
            </a:r>
            <a:r>
              <a:rPr lang="es-ES" sz="2400" spc="-5" dirty="0">
                <a:uFill>
                  <a:solidFill>
                    <a:srgbClr val="000000"/>
                  </a:solidFill>
                </a:uFill>
                <a:latin typeface="Calibri"/>
                <a:cs typeface="Calibri"/>
              </a:rPr>
              <a:t>el </a:t>
            </a:r>
            <a:r>
              <a:rPr lang="es-ES" sz="2400" dirty="0">
                <a:uFill>
                  <a:solidFill>
                    <a:srgbClr val="000000"/>
                  </a:solidFill>
                </a:uFill>
                <a:latin typeface="Calibri"/>
                <a:cs typeface="Calibri"/>
              </a:rPr>
              <a:t>desempeño de sus</a:t>
            </a:r>
            <a:r>
              <a:rPr lang="es-ES" sz="2400" spc="-90" dirty="0">
                <a:uFill>
                  <a:solidFill>
                    <a:srgbClr val="000000"/>
                  </a:solidFill>
                </a:uFill>
                <a:latin typeface="Calibri"/>
                <a:cs typeface="Calibri"/>
              </a:rPr>
              <a:t> </a:t>
            </a:r>
            <a:r>
              <a:rPr lang="es-ES" sz="2400" dirty="0">
                <a:uFill>
                  <a:solidFill>
                    <a:srgbClr val="000000"/>
                  </a:solidFill>
                </a:uFill>
                <a:latin typeface="Calibri"/>
                <a:cs typeface="Calibri"/>
              </a:rPr>
              <a:t>decisiones</a:t>
            </a:r>
            <a:r>
              <a:rPr lang="es-ES" sz="2400" dirty="0" smtClean="0">
                <a:latin typeface="Calibri"/>
                <a:cs typeface="Calibri"/>
              </a:rPr>
              <a:t>. (Sin embargo sirve para evitar que los hijos realicen lo que quieran con el patrimonio)</a:t>
            </a:r>
            <a:endParaRPr lang="es-ES" sz="2400" dirty="0">
              <a:latin typeface="Calibri"/>
              <a:cs typeface="Calibri"/>
            </a:endParaRPr>
          </a:p>
          <a:p>
            <a:pPr marL="12700" algn="just">
              <a:spcBef>
                <a:spcPts val="5"/>
              </a:spcBef>
              <a:tabLst>
                <a:tab pos="927100" algn="l"/>
              </a:tabLst>
            </a:pPr>
            <a:endParaRPr lang="es-ES" dirty="0">
              <a:latin typeface="Calibri"/>
              <a:cs typeface="Calibri"/>
            </a:endParaRPr>
          </a:p>
          <a:p>
            <a:endParaRPr lang="es-ES" dirty="0"/>
          </a:p>
        </p:txBody>
      </p:sp>
    </p:spTree>
    <p:extLst>
      <p:ext uri="{BB962C8B-B14F-4D97-AF65-F5344CB8AC3E}">
        <p14:creationId xmlns:p14="http://schemas.microsoft.com/office/powerpoint/2010/main" val="3998586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1477" y="783716"/>
            <a:ext cx="7208302" cy="320601"/>
          </a:xfrm>
          <a:prstGeom prst="rect">
            <a:avLst/>
          </a:prstGeom>
        </p:spPr>
        <p:txBody>
          <a:bodyPr vert="horz" wrap="square" lIns="0" tIns="12700" rIns="0" bIns="0" rtlCol="0" anchor="t">
            <a:spAutoFit/>
          </a:bodyPr>
          <a:lstStyle/>
          <a:p>
            <a:pPr marL="12700" algn="ctr">
              <a:spcBef>
                <a:spcPts val="100"/>
              </a:spcBef>
            </a:pPr>
            <a:r>
              <a:rPr lang="es-ES" sz="2000" spc="-5" dirty="0"/>
              <a:t>SOCIEDAD POR ACCIONES SIMPLIFICADA ESPECIAL</a:t>
            </a:r>
            <a:endParaRPr sz="2000" spc="-5" dirty="0"/>
          </a:p>
        </p:txBody>
      </p:sp>
      <p:sp>
        <p:nvSpPr>
          <p:cNvPr id="4" name="object 4"/>
          <p:cNvSpPr txBox="1"/>
          <p:nvPr/>
        </p:nvSpPr>
        <p:spPr>
          <a:xfrm>
            <a:off x="1255223" y="1304557"/>
            <a:ext cx="9177249" cy="5553443"/>
          </a:xfrm>
          <a:prstGeom prst="rect">
            <a:avLst/>
          </a:prstGeom>
        </p:spPr>
        <p:txBody>
          <a:bodyPr vert="horz" wrap="square" lIns="0" tIns="13335" rIns="0" bIns="0" rtlCol="0">
            <a:spAutoFit/>
          </a:bodyPr>
          <a:lstStyle/>
          <a:p>
            <a:pPr marL="12700" algn="just">
              <a:spcBef>
                <a:spcPts val="105"/>
              </a:spcBef>
            </a:pPr>
            <a:r>
              <a:rPr sz="2400" dirty="0">
                <a:uFill>
                  <a:solidFill>
                    <a:srgbClr val="000000"/>
                  </a:solidFill>
                </a:uFill>
                <a:latin typeface="Calibri"/>
                <a:cs typeface="Calibri"/>
              </a:rPr>
              <a:t>1.4</a:t>
            </a:r>
            <a:r>
              <a:rPr sz="2400" b="1" dirty="0">
                <a:uFill>
                  <a:solidFill>
                    <a:srgbClr val="000000"/>
                  </a:solidFill>
                </a:uFill>
                <a:latin typeface="Calibri"/>
                <a:cs typeface="Calibri"/>
              </a:rPr>
              <a:t> </a:t>
            </a:r>
            <a:r>
              <a:rPr sz="2400" dirty="0">
                <a:uFill>
                  <a:solidFill>
                    <a:srgbClr val="000000"/>
                  </a:solidFill>
                </a:uFill>
                <a:latin typeface="Calibri"/>
                <a:cs typeface="Calibri"/>
              </a:rPr>
              <a:t>Puede </a:t>
            </a:r>
            <a:r>
              <a:rPr sz="2400" spc="-5" dirty="0">
                <a:uFill>
                  <a:solidFill>
                    <a:srgbClr val="000000"/>
                  </a:solidFill>
                </a:uFill>
                <a:latin typeface="Calibri"/>
                <a:cs typeface="Calibri"/>
              </a:rPr>
              <a:t>establecer </a:t>
            </a:r>
            <a:r>
              <a:rPr sz="2400" dirty="0">
                <a:uFill>
                  <a:solidFill>
                    <a:srgbClr val="000000"/>
                  </a:solidFill>
                </a:uFill>
                <a:latin typeface="Calibri"/>
                <a:cs typeface="Calibri"/>
              </a:rPr>
              <a:t>un </a:t>
            </a:r>
            <a:r>
              <a:rPr sz="2400" spc="-5" dirty="0">
                <a:uFill>
                  <a:solidFill>
                    <a:srgbClr val="000000"/>
                  </a:solidFill>
                </a:uFill>
                <a:latin typeface="Calibri"/>
                <a:cs typeface="Calibri"/>
              </a:rPr>
              <a:t>objeto social</a:t>
            </a:r>
            <a:r>
              <a:rPr sz="2400" spc="-90" dirty="0">
                <a:uFill>
                  <a:solidFill>
                    <a:srgbClr val="000000"/>
                  </a:solidFill>
                </a:uFill>
                <a:latin typeface="Calibri"/>
                <a:cs typeface="Calibri"/>
              </a:rPr>
              <a:t> </a:t>
            </a:r>
            <a:r>
              <a:rPr sz="2400" spc="-5" dirty="0" err="1">
                <a:uFill>
                  <a:solidFill>
                    <a:srgbClr val="000000"/>
                  </a:solidFill>
                </a:uFill>
                <a:latin typeface="Calibri"/>
                <a:cs typeface="Calibri"/>
              </a:rPr>
              <a:t>indeterminado</a:t>
            </a:r>
            <a:r>
              <a:rPr sz="2400" spc="-5" dirty="0" smtClean="0">
                <a:uFill>
                  <a:solidFill>
                    <a:srgbClr val="000000"/>
                  </a:solidFill>
                </a:uFill>
                <a:latin typeface="Calibri"/>
                <a:cs typeface="Calibri"/>
              </a:rPr>
              <a:t>.</a:t>
            </a:r>
            <a:r>
              <a:rPr lang="es-ES" sz="2400" spc="-5" dirty="0" smtClean="0">
                <a:uFill>
                  <a:solidFill>
                    <a:srgbClr val="000000"/>
                  </a:solidFill>
                </a:uFill>
                <a:latin typeface="Calibri"/>
                <a:cs typeface="Calibri"/>
              </a:rPr>
              <a:t> (Para efectos comerciales es muy viable, sin embargo se sugiere determinarlo en lo principal)</a:t>
            </a:r>
            <a:endParaRPr sz="2400" dirty="0">
              <a:latin typeface="Calibri"/>
              <a:cs typeface="Calibri"/>
            </a:endParaRPr>
          </a:p>
          <a:p>
            <a:pPr marL="12700" marR="100965" algn="just">
              <a:tabLst>
                <a:tab pos="1384300" algn="l"/>
                <a:tab pos="4128135" algn="l"/>
              </a:tabLst>
            </a:pPr>
            <a:r>
              <a:rPr sz="2400" dirty="0">
                <a:uFill>
                  <a:solidFill>
                    <a:srgbClr val="000000"/>
                  </a:solidFill>
                </a:uFill>
                <a:latin typeface="Calibri"/>
                <a:cs typeface="Calibri"/>
              </a:rPr>
              <a:t>1.5 </a:t>
            </a:r>
            <a:r>
              <a:rPr sz="2400" spc="-5" dirty="0">
                <a:uFill>
                  <a:solidFill>
                    <a:srgbClr val="000000"/>
                  </a:solidFill>
                </a:uFill>
                <a:latin typeface="Calibri"/>
                <a:cs typeface="Calibri"/>
              </a:rPr>
              <a:t>Debido </a:t>
            </a:r>
            <a:r>
              <a:rPr sz="2400" dirty="0">
                <a:uFill>
                  <a:solidFill>
                    <a:srgbClr val="000000"/>
                  </a:solidFill>
                </a:uFill>
                <a:latin typeface="Calibri"/>
                <a:cs typeface="Calibri"/>
              </a:rPr>
              <a:t>a </a:t>
            </a:r>
            <a:r>
              <a:rPr sz="2400" spc="-15" dirty="0">
                <a:uFill>
                  <a:solidFill>
                    <a:srgbClr val="000000"/>
                  </a:solidFill>
                </a:uFill>
                <a:latin typeface="Calibri"/>
                <a:cs typeface="Calibri"/>
              </a:rPr>
              <a:t>este </a:t>
            </a:r>
            <a:r>
              <a:rPr sz="2400" dirty="0">
                <a:uFill>
                  <a:solidFill>
                    <a:srgbClr val="000000"/>
                  </a:solidFill>
                </a:uFill>
                <a:latin typeface="Calibri"/>
                <a:cs typeface="Calibri"/>
              </a:rPr>
              <a:t>último </a:t>
            </a:r>
            <a:r>
              <a:rPr sz="2400" spc="-5" dirty="0">
                <a:uFill>
                  <a:solidFill>
                    <a:srgbClr val="000000"/>
                  </a:solidFill>
                </a:uFill>
                <a:latin typeface="Calibri"/>
                <a:cs typeface="Calibri"/>
              </a:rPr>
              <a:t>aspecto, </a:t>
            </a:r>
            <a:r>
              <a:rPr sz="2400" dirty="0">
                <a:uFill>
                  <a:solidFill>
                    <a:srgbClr val="000000"/>
                  </a:solidFill>
                </a:uFill>
                <a:latin typeface="Calibri"/>
                <a:cs typeface="Calibri"/>
              </a:rPr>
              <a:t>un segundo </a:t>
            </a:r>
            <a:r>
              <a:rPr sz="2400" spc="-5" dirty="0">
                <a:uFill>
                  <a:solidFill>
                    <a:srgbClr val="000000"/>
                  </a:solidFill>
                </a:uFill>
                <a:latin typeface="Calibri"/>
                <a:cs typeface="Calibri"/>
              </a:rPr>
              <a:t>beneficio es </a:t>
            </a:r>
            <a:r>
              <a:rPr sz="2400" dirty="0">
                <a:uFill>
                  <a:solidFill>
                    <a:srgbClr val="000000"/>
                  </a:solidFill>
                </a:uFill>
                <a:latin typeface="Calibri"/>
                <a:cs typeface="Calibri"/>
              </a:rPr>
              <a:t>que </a:t>
            </a:r>
            <a:r>
              <a:rPr sz="2400" dirty="0">
                <a:latin typeface="Calibri"/>
                <a:cs typeface="Calibri"/>
              </a:rPr>
              <a:t> </a:t>
            </a:r>
            <a:r>
              <a:rPr sz="2400" dirty="0" err="1" smtClean="0">
                <a:uFill>
                  <a:solidFill>
                    <a:srgbClr val="000000"/>
                  </a:solidFill>
                </a:uFill>
                <a:latin typeface="Calibri"/>
                <a:cs typeface="Calibri"/>
              </a:rPr>
              <a:t>puede</a:t>
            </a:r>
            <a:r>
              <a:rPr lang="es-ES" sz="2400" dirty="0" smtClean="0">
                <a:uFill>
                  <a:solidFill>
                    <a:srgbClr val="000000"/>
                  </a:solidFill>
                </a:uFill>
                <a:latin typeface="Calibri"/>
                <a:cs typeface="Calibri"/>
              </a:rPr>
              <a:t>  </a:t>
            </a:r>
            <a:r>
              <a:rPr sz="2400" dirty="0" err="1" smtClean="0">
                <a:uFill>
                  <a:solidFill>
                    <a:srgbClr val="000000"/>
                  </a:solidFill>
                </a:uFill>
                <a:latin typeface="Calibri"/>
                <a:cs typeface="Calibri"/>
              </a:rPr>
              <a:t>participar</a:t>
            </a:r>
            <a:r>
              <a:rPr sz="2400" spc="-20" dirty="0" smtClean="0">
                <a:uFill>
                  <a:solidFill>
                    <a:srgbClr val="000000"/>
                  </a:solidFill>
                </a:uFill>
                <a:latin typeface="Calibri"/>
                <a:cs typeface="Calibri"/>
              </a:rPr>
              <a:t> </a:t>
            </a:r>
            <a:r>
              <a:rPr sz="2400" dirty="0">
                <a:uFill>
                  <a:solidFill>
                    <a:srgbClr val="000000"/>
                  </a:solidFill>
                </a:uFill>
                <a:latin typeface="Calibri"/>
                <a:cs typeface="Calibri"/>
              </a:rPr>
              <a:t>sin</a:t>
            </a:r>
            <a:r>
              <a:rPr sz="2400" spc="5" dirty="0">
                <a:uFill>
                  <a:solidFill>
                    <a:srgbClr val="000000"/>
                  </a:solidFill>
                </a:uFill>
                <a:latin typeface="Calibri"/>
                <a:cs typeface="Calibri"/>
              </a:rPr>
              <a:t> </a:t>
            </a:r>
            <a:r>
              <a:rPr sz="2400" spc="-5" dirty="0">
                <a:uFill>
                  <a:solidFill>
                    <a:srgbClr val="000000"/>
                  </a:solidFill>
                </a:uFill>
                <a:latin typeface="Calibri"/>
                <a:cs typeface="Calibri"/>
              </a:rPr>
              <a:t>problemas	</a:t>
            </a:r>
            <a:r>
              <a:rPr sz="2400" spc="-5" dirty="0" err="1">
                <a:uFill>
                  <a:solidFill>
                    <a:srgbClr val="000000"/>
                  </a:solidFill>
                </a:uFill>
                <a:latin typeface="Calibri"/>
                <a:cs typeface="Calibri"/>
              </a:rPr>
              <a:t>en</a:t>
            </a:r>
            <a:r>
              <a:rPr sz="2400" spc="-5" dirty="0">
                <a:uFill>
                  <a:solidFill>
                    <a:srgbClr val="000000"/>
                  </a:solidFill>
                </a:uFill>
                <a:latin typeface="Calibri"/>
                <a:cs typeface="Calibri"/>
              </a:rPr>
              <a:t> </a:t>
            </a:r>
            <a:r>
              <a:rPr sz="2400" dirty="0">
                <a:uFill>
                  <a:solidFill>
                    <a:srgbClr val="000000"/>
                  </a:solidFill>
                </a:uFill>
                <a:latin typeface="Calibri"/>
                <a:cs typeface="Calibri"/>
              </a:rPr>
              <a:t>cualquier tipo de </a:t>
            </a:r>
            <a:r>
              <a:rPr sz="2400" dirty="0">
                <a:latin typeface="Calibri"/>
                <a:cs typeface="Calibri"/>
              </a:rPr>
              <a:t> </a:t>
            </a:r>
            <a:r>
              <a:rPr sz="2400" spc="-5" dirty="0">
                <a:uFill>
                  <a:solidFill>
                    <a:srgbClr val="000000"/>
                  </a:solidFill>
                </a:uFill>
                <a:latin typeface="Calibri"/>
                <a:cs typeface="Calibri"/>
              </a:rPr>
              <a:t>negocio.</a:t>
            </a:r>
            <a:endParaRPr sz="2400" dirty="0">
              <a:latin typeface="Calibri"/>
              <a:cs typeface="Calibri"/>
            </a:endParaRPr>
          </a:p>
          <a:p>
            <a:pPr marL="12700" marR="439420" algn="just">
              <a:tabLst>
                <a:tab pos="1384300" algn="l"/>
              </a:tabLst>
            </a:pPr>
            <a:endParaRPr lang="es-ES" sz="2400" dirty="0" smtClean="0">
              <a:uFill>
                <a:solidFill>
                  <a:srgbClr val="000000"/>
                </a:solidFill>
              </a:uFill>
              <a:latin typeface="Calibri"/>
              <a:cs typeface="Calibri"/>
            </a:endParaRPr>
          </a:p>
          <a:p>
            <a:pPr marL="12700" marR="439420" algn="just">
              <a:tabLst>
                <a:tab pos="1384300" algn="l"/>
              </a:tabLst>
            </a:pPr>
            <a:r>
              <a:rPr sz="2400" dirty="0" smtClean="0">
                <a:uFill>
                  <a:solidFill>
                    <a:srgbClr val="000000"/>
                  </a:solidFill>
                </a:uFill>
                <a:latin typeface="Calibri"/>
                <a:cs typeface="Calibri"/>
              </a:rPr>
              <a:t>1.6.Los </a:t>
            </a:r>
            <a:r>
              <a:rPr sz="2400" spc="-10" dirty="0">
                <a:uFill>
                  <a:solidFill>
                    <a:srgbClr val="000000"/>
                  </a:solidFill>
                </a:uFill>
                <a:latin typeface="Calibri"/>
                <a:cs typeface="Calibri"/>
              </a:rPr>
              <a:t>comerciantes </a:t>
            </a:r>
            <a:r>
              <a:rPr sz="2400" dirty="0">
                <a:uFill>
                  <a:solidFill>
                    <a:srgbClr val="000000"/>
                  </a:solidFill>
                </a:uFill>
                <a:latin typeface="Calibri"/>
                <a:cs typeface="Calibri"/>
              </a:rPr>
              <a:t>pueden </a:t>
            </a:r>
            <a:r>
              <a:rPr sz="2400" spc="-5" dirty="0">
                <a:uFill>
                  <a:solidFill>
                    <a:srgbClr val="000000"/>
                  </a:solidFill>
                </a:uFill>
                <a:latin typeface="Calibri"/>
                <a:cs typeface="Calibri"/>
              </a:rPr>
              <a:t>fijar </a:t>
            </a:r>
            <a:r>
              <a:rPr sz="2400" dirty="0">
                <a:uFill>
                  <a:solidFill>
                    <a:srgbClr val="000000"/>
                  </a:solidFill>
                </a:uFill>
                <a:latin typeface="Calibri"/>
                <a:cs typeface="Calibri"/>
              </a:rPr>
              <a:t>sus </a:t>
            </a:r>
            <a:r>
              <a:rPr sz="2400" spc="-5" dirty="0">
                <a:uFill>
                  <a:solidFill>
                    <a:srgbClr val="000000"/>
                  </a:solidFill>
                </a:uFill>
                <a:latin typeface="Calibri"/>
                <a:cs typeface="Calibri"/>
              </a:rPr>
              <a:t>propias </a:t>
            </a:r>
            <a:r>
              <a:rPr sz="2400" spc="-10" dirty="0">
                <a:uFill>
                  <a:solidFill>
                    <a:srgbClr val="000000"/>
                  </a:solidFill>
                </a:uFill>
                <a:latin typeface="Calibri"/>
                <a:cs typeface="Calibri"/>
              </a:rPr>
              <a:t>reglas </a:t>
            </a:r>
            <a:r>
              <a:rPr sz="2400" spc="-15" dirty="0">
                <a:uFill>
                  <a:solidFill>
                    <a:srgbClr val="000000"/>
                  </a:solidFill>
                </a:uFill>
                <a:latin typeface="Calibri"/>
                <a:cs typeface="Calibri"/>
              </a:rPr>
              <a:t>para </a:t>
            </a:r>
            <a:r>
              <a:rPr sz="2400" dirty="0" err="1">
                <a:uFill>
                  <a:solidFill>
                    <a:srgbClr val="000000"/>
                  </a:solidFill>
                </a:uFill>
                <a:latin typeface="Calibri"/>
                <a:cs typeface="Calibri"/>
              </a:rPr>
              <a:t>su</a:t>
            </a:r>
            <a:r>
              <a:rPr sz="2400" dirty="0">
                <a:uFill>
                  <a:solidFill>
                    <a:srgbClr val="000000"/>
                  </a:solidFill>
                </a:uFill>
                <a:latin typeface="Calibri"/>
                <a:cs typeface="Calibri"/>
              </a:rPr>
              <a:t> </a:t>
            </a:r>
            <a:r>
              <a:rPr sz="2400" dirty="0">
                <a:latin typeface="Calibri"/>
                <a:cs typeface="Calibri"/>
              </a:rPr>
              <a:t> </a:t>
            </a:r>
            <a:r>
              <a:rPr sz="2400" spc="-5" dirty="0" err="1" smtClean="0">
                <a:uFill>
                  <a:solidFill>
                    <a:srgbClr val="000000"/>
                  </a:solidFill>
                </a:uFill>
                <a:latin typeface="Calibri"/>
                <a:cs typeface="Calibri"/>
              </a:rPr>
              <a:t>sociedad</a:t>
            </a:r>
            <a:r>
              <a:rPr sz="2400" spc="-5" dirty="0" smtClean="0">
                <a:uFill>
                  <a:solidFill>
                    <a:srgbClr val="000000"/>
                  </a:solidFill>
                </a:uFill>
                <a:latin typeface="Calibri"/>
                <a:cs typeface="Calibri"/>
              </a:rPr>
              <a:t>,</a:t>
            </a:r>
            <a:r>
              <a:rPr lang="es-ES" sz="2400" spc="-5" dirty="0" smtClean="0">
                <a:uFill>
                  <a:solidFill>
                    <a:srgbClr val="000000"/>
                  </a:solidFill>
                </a:uFill>
                <a:latin typeface="Calibri"/>
                <a:cs typeface="Calibri"/>
              </a:rPr>
              <a:t> </a:t>
            </a:r>
            <a:r>
              <a:rPr sz="2400" spc="-5" dirty="0" err="1" smtClean="0">
                <a:uFill>
                  <a:solidFill>
                    <a:srgbClr val="000000"/>
                  </a:solidFill>
                </a:uFill>
                <a:latin typeface="Calibri"/>
                <a:cs typeface="Calibri"/>
              </a:rPr>
              <a:t>es</a:t>
            </a:r>
            <a:r>
              <a:rPr sz="2400" spc="-5" dirty="0" smtClean="0">
                <a:uFill>
                  <a:solidFill>
                    <a:srgbClr val="000000"/>
                  </a:solidFill>
                </a:uFill>
                <a:latin typeface="Calibri"/>
                <a:cs typeface="Calibri"/>
              </a:rPr>
              <a:t> </a:t>
            </a:r>
            <a:r>
              <a:rPr sz="2400" spc="-25" dirty="0">
                <a:uFill>
                  <a:solidFill>
                    <a:srgbClr val="000000"/>
                  </a:solidFill>
                </a:uFill>
                <a:latin typeface="Calibri"/>
                <a:cs typeface="Calibri"/>
              </a:rPr>
              <a:t>decir, </a:t>
            </a:r>
            <a:r>
              <a:rPr sz="2400" dirty="0">
                <a:uFill>
                  <a:solidFill>
                    <a:srgbClr val="000000"/>
                  </a:solidFill>
                </a:uFill>
                <a:latin typeface="Calibri"/>
                <a:cs typeface="Calibri"/>
              </a:rPr>
              <a:t>pueden </a:t>
            </a:r>
            <a:r>
              <a:rPr sz="2400" spc="-10" dirty="0">
                <a:uFill>
                  <a:solidFill>
                    <a:srgbClr val="000000"/>
                  </a:solidFill>
                </a:uFill>
                <a:latin typeface="Calibri"/>
                <a:cs typeface="Calibri"/>
              </a:rPr>
              <a:t>tener estatutos</a:t>
            </a:r>
            <a:r>
              <a:rPr sz="2400" spc="-30" dirty="0">
                <a:uFill>
                  <a:solidFill>
                    <a:srgbClr val="000000"/>
                  </a:solidFill>
                </a:uFill>
                <a:latin typeface="Calibri"/>
                <a:cs typeface="Calibri"/>
              </a:rPr>
              <a:t> </a:t>
            </a:r>
            <a:r>
              <a:rPr sz="2400" spc="-5" dirty="0">
                <a:uFill>
                  <a:solidFill>
                    <a:srgbClr val="000000"/>
                  </a:solidFill>
                </a:uFill>
                <a:latin typeface="Calibri"/>
                <a:cs typeface="Calibri"/>
              </a:rPr>
              <a:t>flexibles.</a:t>
            </a:r>
            <a:endParaRPr sz="2400" dirty="0">
              <a:latin typeface="Calibri"/>
              <a:cs typeface="Calibri"/>
            </a:endParaRPr>
          </a:p>
          <a:p>
            <a:pPr marL="12700" algn="just"/>
            <a:r>
              <a:rPr sz="2400" dirty="0">
                <a:uFill>
                  <a:solidFill>
                    <a:srgbClr val="000000"/>
                  </a:solidFill>
                </a:uFill>
                <a:latin typeface="Calibri"/>
                <a:cs typeface="Calibri"/>
              </a:rPr>
              <a:t>1.7.Puede ser </a:t>
            </a:r>
            <a:r>
              <a:rPr sz="2400" spc="-5" dirty="0">
                <a:uFill>
                  <a:solidFill>
                    <a:srgbClr val="000000"/>
                  </a:solidFill>
                </a:uFill>
                <a:latin typeface="Calibri"/>
                <a:cs typeface="Calibri"/>
              </a:rPr>
              <a:t>constituida </a:t>
            </a:r>
            <a:r>
              <a:rPr sz="2400" dirty="0">
                <a:uFill>
                  <a:solidFill>
                    <a:srgbClr val="000000"/>
                  </a:solidFill>
                </a:uFill>
                <a:latin typeface="Calibri"/>
                <a:cs typeface="Calibri"/>
              </a:rPr>
              <a:t>por </a:t>
            </a:r>
            <a:r>
              <a:rPr sz="2400" spc="-5" dirty="0">
                <a:uFill>
                  <a:solidFill>
                    <a:srgbClr val="000000"/>
                  </a:solidFill>
                </a:uFill>
                <a:latin typeface="Calibri"/>
                <a:cs typeface="Calibri"/>
              </a:rPr>
              <a:t>personas </a:t>
            </a:r>
            <a:r>
              <a:rPr sz="2400" spc="-10" dirty="0">
                <a:uFill>
                  <a:solidFill>
                    <a:srgbClr val="000000"/>
                  </a:solidFill>
                </a:uFill>
                <a:latin typeface="Calibri"/>
                <a:cs typeface="Calibri"/>
              </a:rPr>
              <a:t>naturales </a:t>
            </a:r>
            <a:r>
              <a:rPr sz="2400" dirty="0">
                <a:uFill>
                  <a:solidFill>
                    <a:srgbClr val="000000"/>
                  </a:solidFill>
                </a:uFill>
                <a:latin typeface="Calibri"/>
                <a:cs typeface="Calibri"/>
              </a:rPr>
              <a:t>y jurídicas</a:t>
            </a:r>
            <a:r>
              <a:rPr sz="2400" spc="-85" dirty="0">
                <a:uFill>
                  <a:solidFill>
                    <a:srgbClr val="000000"/>
                  </a:solidFill>
                </a:uFill>
                <a:latin typeface="Calibri"/>
                <a:cs typeface="Calibri"/>
              </a:rPr>
              <a:t> </a:t>
            </a:r>
            <a:r>
              <a:rPr sz="2400" dirty="0">
                <a:uFill>
                  <a:solidFill>
                    <a:srgbClr val="000000"/>
                  </a:solidFill>
                </a:uFill>
                <a:latin typeface="Calibri"/>
                <a:cs typeface="Calibri"/>
              </a:rPr>
              <a:t>que</a:t>
            </a:r>
            <a:endParaRPr sz="2400" dirty="0">
              <a:latin typeface="Calibri"/>
              <a:cs typeface="Calibri"/>
            </a:endParaRPr>
          </a:p>
          <a:p>
            <a:pPr marL="12700" marR="10795" indent="-635" algn="just">
              <a:tabLst>
                <a:tab pos="469900" algn="l"/>
              </a:tabLst>
            </a:pPr>
            <a:r>
              <a:rPr sz="2400" dirty="0">
                <a:uFill>
                  <a:solidFill>
                    <a:srgbClr val="000000"/>
                  </a:solidFill>
                </a:uFill>
                <a:latin typeface="Calibri"/>
                <a:cs typeface="Calibri"/>
              </a:rPr>
              <a:t> 	</a:t>
            </a:r>
            <a:r>
              <a:rPr sz="2400" spc="-5" dirty="0">
                <a:uFill>
                  <a:solidFill>
                    <a:srgbClr val="000000"/>
                  </a:solidFill>
                </a:uFill>
                <a:latin typeface="Calibri"/>
                <a:cs typeface="Calibri"/>
              </a:rPr>
              <a:t>desarrollen actividades comerciales </a:t>
            </a:r>
            <a:r>
              <a:rPr sz="2400" dirty="0">
                <a:uFill>
                  <a:solidFill>
                    <a:srgbClr val="000000"/>
                  </a:solidFill>
                </a:uFill>
                <a:latin typeface="Calibri"/>
                <a:cs typeface="Calibri"/>
              </a:rPr>
              <a:t>y </a:t>
            </a:r>
            <a:r>
              <a:rPr sz="2400" spc="-5" dirty="0">
                <a:uFill>
                  <a:solidFill>
                    <a:srgbClr val="000000"/>
                  </a:solidFill>
                </a:uFill>
                <a:latin typeface="Calibri"/>
                <a:cs typeface="Calibri"/>
              </a:rPr>
              <a:t>civiles, </a:t>
            </a:r>
            <a:r>
              <a:rPr sz="2400" dirty="0">
                <a:uFill>
                  <a:solidFill>
                    <a:srgbClr val="000000"/>
                  </a:solidFill>
                </a:uFill>
                <a:latin typeface="Calibri"/>
                <a:cs typeface="Calibri"/>
              </a:rPr>
              <a:t>sin </a:t>
            </a:r>
            <a:r>
              <a:rPr sz="2400" spc="-5" dirty="0">
                <a:uFill>
                  <a:solidFill>
                    <a:srgbClr val="000000"/>
                  </a:solidFill>
                </a:uFill>
                <a:latin typeface="Calibri"/>
                <a:cs typeface="Calibri"/>
              </a:rPr>
              <a:t>importar </a:t>
            </a:r>
            <a:r>
              <a:rPr sz="2400" dirty="0">
                <a:uFill>
                  <a:solidFill>
                    <a:srgbClr val="000000"/>
                  </a:solidFill>
                </a:uFill>
                <a:latin typeface="Calibri"/>
                <a:cs typeface="Calibri"/>
              </a:rPr>
              <a:t>si </a:t>
            </a:r>
            <a:r>
              <a:rPr sz="2400" dirty="0">
                <a:latin typeface="Calibri"/>
                <a:cs typeface="Calibri"/>
              </a:rPr>
              <a:t> </a:t>
            </a:r>
            <a:r>
              <a:rPr sz="2400" dirty="0">
                <a:uFill>
                  <a:solidFill>
                    <a:srgbClr val="000000"/>
                  </a:solidFill>
                </a:uFill>
                <a:latin typeface="Calibri"/>
                <a:cs typeface="Calibri"/>
              </a:rPr>
              <a:t>son nacionales o</a:t>
            </a:r>
            <a:r>
              <a:rPr sz="2400" spc="-305" dirty="0">
                <a:uFill>
                  <a:solidFill>
                    <a:srgbClr val="000000"/>
                  </a:solidFill>
                </a:uFill>
                <a:latin typeface="Calibri"/>
                <a:cs typeface="Calibri"/>
              </a:rPr>
              <a:t> </a:t>
            </a:r>
            <a:r>
              <a:rPr sz="2400" spc="-15" dirty="0">
                <a:uFill>
                  <a:solidFill>
                    <a:srgbClr val="000000"/>
                  </a:solidFill>
                </a:uFill>
                <a:latin typeface="Calibri"/>
                <a:cs typeface="Calibri"/>
              </a:rPr>
              <a:t>extranjeras.</a:t>
            </a:r>
            <a:endParaRPr sz="2400" dirty="0">
              <a:latin typeface="Calibri"/>
              <a:cs typeface="Calibri"/>
            </a:endParaRPr>
          </a:p>
          <a:p>
            <a:pPr marL="12700" marR="5080" algn="just">
              <a:tabLst>
                <a:tab pos="469900" algn="l"/>
                <a:tab pos="2298700" algn="l"/>
                <a:tab pos="3213735" algn="l"/>
              </a:tabLst>
            </a:pPr>
            <a:r>
              <a:rPr sz="2400" dirty="0">
                <a:uFill>
                  <a:solidFill>
                    <a:srgbClr val="000000"/>
                  </a:solidFill>
                </a:uFill>
                <a:latin typeface="Calibri"/>
                <a:cs typeface="Calibri"/>
              </a:rPr>
              <a:t>1.8.Las acciones pueden ser </a:t>
            </a:r>
            <a:r>
              <a:rPr sz="2400" spc="-5" dirty="0">
                <a:uFill>
                  <a:solidFill>
                    <a:srgbClr val="000000"/>
                  </a:solidFill>
                </a:uFill>
                <a:latin typeface="Calibri"/>
                <a:cs typeface="Calibri"/>
              </a:rPr>
              <a:t>ordinarias, </a:t>
            </a:r>
            <a:r>
              <a:rPr sz="2400" dirty="0">
                <a:uFill>
                  <a:solidFill>
                    <a:srgbClr val="000000"/>
                  </a:solidFill>
                </a:uFill>
                <a:latin typeface="Calibri"/>
                <a:cs typeface="Calibri"/>
              </a:rPr>
              <a:t>dividendo </a:t>
            </a:r>
            <a:r>
              <a:rPr sz="2400" spc="-10" dirty="0">
                <a:uFill>
                  <a:solidFill>
                    <a:srgbClr val="000000"/>
                  </a:solidFill>
                </a:uFill>
                <a:latin typeface="Calibri"/>
                <a:cs typeface="Calibri"/>
              </a:rPr>
              <a:t>preferencial </a:t>
            </a:r>
            <a:r>
              <a:rPr sz="2400" dirty="0">
                <a:uFill>
                  <a:solidFill>
                    <a:srgbClr val="000000"/>
                  </a:solidFill>
                </a:uFill>
                <a:latin typeface="Calibri"/>
                <a:cs typeface="Calibri"/>
              </a:rPr>
              <a:t>y </a:t>
            </a:r>
            <a:r>
              <a:rPr sz="2400" dirty="0">
                <a:latin typeface="Calibri"/>
                <a:cs typeface="Calibri"/>
              </a:rPr>
              <a:t> </a:t>
            </a:r>
            <a:r>
              <a:rPr sz="2400" dirty="0">
                <a:uFill>
                  <a:solidFill>
                    <a:srgbClr val="000000"/>
                  </a:solidFill>
                </a:uFill>
                <a:latin typeface="Calibri"/>
                <a:cs typeface="Calibri"/>
              </a:rPr>
              <a:t>sin	</a:t>
            </a:r>
            <a:r>
              <a:rPr sz="2400" spc="-5" dirty="0">
                <a:uFill>
                  <a:solidFill>
                    <a:srgbClr val="000000"/>
                  </a:solidFill>
                </a:uFill>
                <a:latin typeface="Calibri"/>
                <a:cs typeface="Calibri"/>
              </a:rPr>
              <a:t>derecho </a:t>
            </a:r>
            <a:r>
              <a:rPr sz="2400" dirty="0">
                <a:uFill>
                  <a:solidFill>
                    <a:srgbClr val="000000"/>
                  </a:solidFill>
                </a:uFill>
                <a:latin typeface="Calibri"/>
                <a:cs typeface="Calibri"/>
              </a:rPr>
              <a:t>a</a:t>
            </a:r>
            <a:r>
              <a:rPr sz="2400" spc="10" dirty="0">
                <a:uFill>
                  <a:solidFill>
                    <a:srgbClr val="000000"/>
                  </a:solidFill>
                </a:uFill>
                <a:latin typeface="Calibri"/>
                <a:cs typeface="Calibri"/>
              </a:rPr>
              <a:t> </a:t>
            </a:r>
            <a:r>
              <a:rPr sz="2400" spc="-15" dirty="0">
                <a:uFill>
                  <a:solidFill>
                    <a:srgbClr val="000000"/>
                  </a:solidFill>
                </a:uFill>
                <a:latin typeface="Calibri"/>
                <a:cs typeface="Calibri"/>
              </a:rPr>
              <a:t>voto,</a:t>
            </a:r>
            <a:r>
              <a:rPr sz="2400" spc="-20" dirty="0">
                <a:uFill>
                  <a:solidFill>
                    <a:srgbClr val="000000"/>
                  </a:solidFill>
                </a:uFill>
                <a:latin typeface="Calibri"/>
                <a:cs typeface="Calibri"/>
              </a:rPr>
              <a:t> </a:t>
            </a:r>
            <a:r>
              <a:rPr sz="2400" dirty="0">
                <a:uFill>
                  <a:solidFill>
                    <a:srgbClr val="000000"/>
                  </a:solidFill>
                </a:uFill>
                <a:latin typeface="Calibri"/>
                <a:cs typeface="Calibri"/>
              </a:rPr>
              <a:t>acciones	</a:t>
            </a:r>
            <a:r>
              <a:rPr sz="2400" spc="-5" dirty="0">
                <a:uFill>
                  <a:solidFill>
                    <a:srgbClr val="000000"/>
                  </a:solidFill>
                </a:uFill>
                <a:latin typeface="Calibri"/>
                <a:cs typeface="Calibri"/>
              </a:rPr>
              <a:t>con </a:t>
            </a:r>
            <a:r>
              <a:rPr sz="2400" spc="-15" dirty="0">
                <a:uFill>
                  <a:solidFill>
                    <a:srgbClr val="000000"/>
                  </a:solidFill>
                </a:uFill>
                <a:latin typeface="Calibri"/>
                <a:cs typeface="Calibri"/>
              </a:rPr>
              <a:t>voto </a:t>
            </a:r>
            <a:r>
              <a:rPr sz="2400" spc="-5" dirty="0">
                <a:uFill>
                  <a:solidFill>
                    <a:srgbClr val="000000"/>
                  </a:solidFill>
                </a:uFill>
                <a:latin typeface="Calibri"/>
                <a:cs typeface="Calibri"/>
              </a:rPr>
              <a:t>múltiple, </a:t>
            </a:r>
            <a:r>
              <a:rPr sz="2400" dirty="0">
                <a:uFill>
                  <a:solidFill>
                    <a:srgbClr val="000000"/>
                  </a:solidFill>
                </a:uFill>
                <a:latin typeface="Calibri"/>
                <a:cs typeface="Calibri"/>
              </a:rPr>
              <a:t>acciones </a:t>
            </a:r>
            <a:r>
              <a:rPr sz="2400" dirty="0">
                <a:latin typeface="Calibri"/>
                <a:cs typeface="Calibri"/>
              </a:rPr>
              <a:t> </a:t>
            </a:r>
            <a:r>
              <a:rPr sz="2400" spc="-5" dirty="0">
                <a:latin typeface="Calibri"/>
                <a:cs typeface="Calibri"/>
              </a:rPr>
              <a:t>privilegiadas,	</a:t>
            </a:r>
            <a:r>
              <a:rPr sz="2400" dirty="0">
                <a:latin typeface="Calibri"/>
                <a:cs typeface="Calibri"/>
              </a:rPr>
              <a:t>acciones </a:t>
            </a:r>
            <a:r>
              <a:rPr sz="2400" spc="-5" dirty="0">
                <a:latin typeface="Calibri"/>
                <a:cs typeface="Calibri"/>
              </a:rPr>
              <a:t>con </a:t>
            </a:r>
            <a:r>
              <a:rPr sz="2400" dirty="0">
                <a:latin typeface="Calibri"/>
                <a:cs typeface="Calibri"/>
              </a:rPr>
              <a:t>dividendo fijo o acciones de  </a:t>
            </a:r>
            <a:r>
              <a:rPr sz="2400" spc="-5" dirty="0" err="1">
                <a:uFill>
                  <a:solidFill>
                    <a:srgbClr val="000000"/>
                  </a:solidFill>
                </a:uFill>
                <a:latin typeface="Calibri"/>
                <a:cs typeface="Calibri"/>
              </a:rPr>
              <a:t>pago</a:t>
            </a:r>
            <a:r>
              <a:rPr sz="2400" spc="-5" dirty="0" smtClean="0">
                <a:uFill>
                  <a:solidFill>
                    <a:srgbClr val="000000"/>
                  </a:solidFill>
                </a:uFill>
                <a:latin typeface="Calibri"/>
                <a:cs typeface="Calibri"/>
              </a:rPr>
              <a:t>.</a:t>
            </a:r>
            <a:r>
              <a:rPr lang="es-ES" sz="2400" spc="-5" dirty="0" smtClean="0">
                <a:uFill>
                  <a:solidFill>
                    <a:srgbClr val="000000"/>
                  </a:solidFill>
                </a:uFill>
                <a:latin typeface="Calibri"/>
                <a:cs typeface="Calibri"/>
              </a:rPr>
              <a:t> (Especial para patrimonio)</a:t>
            </a:r>
            <a:endParaRPr sz="2400" dirty="0">
              <a:latin typeface="Calibri"/>
              <a:cs typeface="Calibri"/>
            </a:endParaRPr>
          </a:p>
        </p:txBody>
      </p:sp>
    </p:spTree>
    <p:extLst>
      <p:ext uri="{BB962C8B-B14F-4D97-AF65-F5344CB8AC3E}">
        <p14:creationId xmlns:p14="http://schemas.microsoft.com/office/powerpoint/2010/main" val="3253572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5222" y="672772"/>
            <a:ext cx="7326040" cy="382156"/>
          </a:xfrm>
          <a:prstGeom prst="rect">
            <a:avLst/>
          </a:prstGeom>
        </p:spPr>
        <p:txBody>
          <a:bodyPr vert="horz" wrap="square" lIns="0" tIns="12700" rIns="0" bIns="0" rtlCol="0" anchor="t">
            <a:spAutoFit/>
          </a:bodyPr>
          <a:lstStyle/>
          <a:p>
            <a:pPr marL="12700">
              <a:spcBef>
                <a:spcPts val="100"/>
              </a:spcBef>
            </a:pPr>
            <a:r>
              <a:rPr lang="es-ES" sz="2400" spc="-5" dirty="0"/>
              <a:t>SOCIEDAD POR ACCIONES SIMPLIFICADA ESPECIAL</a:t>
            </a:r>
            <a:endParaRPr sz="2400" spc="-5" dirty="0"/>
          </a:p>
        </p:txBody>
      </p:sp>
      <p:sp>
        <p:nvSpPr>
          <p:cNvPr id="4" name="object 4"/>
          <p:cNvSpPr txBox="1"/>
          <p:nvPr/>
        </p:nvSpPr>
        <p:spPr>
          <a:xfrm>
            <a:off x="811251" y="1322956"/>
            <a:ext cx="7289800" cy="4937890"/>
          </a:xfrm>
          <a:prstGeom prst="rect">
            <a:avLst/>
          </a:prstGeom>
        </p:spPr>
        <p:txBody>
          <a:bodyPr vert="horz" wrap="square" lIns="0" tIns="13335" rIns="0" bIns="0" rtlCol="0">
            <a:spAutoFit/>
          </a:bodyPr>
          <a:lstStyle/>
          <a:p>
            <a:pPr marL="927100" marR="207645" algn="just">
              <a:spcBef>
                <a:spcPts val="105"/>
              </a:spcBef>
            </a:pPr>
            <a:r>
              <a:rPr sz="2000" dirty="0">
                <a:latin typeface="Calibri"/>
                <a:cs typeface="Calibri"/>
              </a:rPr>
              <a:t>1.9. </a:t>
            </a:r>
            <a:r>
              <a:rPr sz="2000" spc="-5" dirty="0">
                <a:latin typeface="Calibri"/>
                <a:cs typeface="Calibri"/>
              </a:rPr>
              <a:t>Su duración no </a:t>
            </a:r>
            <a:r>
              <a:rPr sz="2000" spc="-15" dirty="0">
                <a:latin typeface="Calibri"/>
                <a:cs typeface="Calibri"/>
              </a:rPr>
              <a:t>está </a:t>
            </a:r>
            <a:r>
              <a:rPr sz="2000" spc="-5" dirty="0">
                <a:latin typeface="Calibri"/>
                <a:cs typeface="Calibri"/>
              </a:rPr>
              <a:t>determinada, </a:t>
            </a:r>
            <a:r>
              <a:rPr sz="2000" dirty="0">
                <a:latin typeface="Calibri"/>
                <a:cs typeface="Calibri"/>
              </a:rPr>
              <a:t>lo que </a:t>
            </a:r>
            <a:r>
              <a:rPr sz="2000" spc="-5" dirty="0">
                <a:latin typeface="Calibri"/>
                <a:cs typeface="Calibri"/>
              </a:rPr>
              <a:t>significa </a:t>
            </a:r>
            <a:r>
              <a:rPr sz="2000" dirty="0">
                <a:latin typeface="Calibri"/>
                <a:cs typeface="Calibri"/>
              </a:rPr>
              <a:t>que  no </a:t>
            </a:r>
            <a:r>
              <a:rPr sz="2000" spc="-5" dirty="0">
                <a:latin typeface="Calibri"/>
                <a:cs typeface="Calibri"/>
              </a:rPr>
              <a:t>tiene </a:t>
            </a:r>
            <a:r>
              <a:rPr sz="2000" dirty="0">
                <a:latin typeface="Calibri"/>
                <a:cs typeface="Calibri"/>
              </a:rPr>
              <a:t>que </a:t>
            </a:r>
            <a:r>
              <a:rPr sz="2000" spc="-5" dirty="0">
                <a:latin typeface="Calibri"/>
                <a:cs typeface="Calibri"/>
              </a:rPr>
              <a:t>hacer </a:t>
            </a:r>
            <a:r>
              <a:rPr sz="2000" spc="-15" dirty="0">
                <a:latin typeface="Calibri"/>
                <a:cs typeface="Calibri"/>
              </a:rPr>
              <a:t>reformas </a:t>
            </a:r>
            <a:r>
              <a:rPr sz="2000" spc="-10" dirty="0">
                <a:latin typeface="Calibri"/>
                <a:cs typeface="Calibri"/>
              </a:rPr>
              <a:t>estatutarias </a:t>
            </a:r>
            <a:r>
              <a:rPr sz="2000" dirty="0">
                <a:latin typeface="Calibri"/>
                <a:cs typeface="Calibri"/>
              </a:rPr>
              <a:t>y </a:t>
            </a:r>
            <a:r>
              <a:rPr sz="2000" spc="-5" dirty="0">
                <a:latin typeface="Calibri"/>
                <a:cs typeface="Calibri"/>
              </a:rPr>
              <a:t>por </a:t>
            </a:r>
            <a:r>
              <a:rPr sz="2000" dirty="0">
                <a:latin typeface="Calibri"/>
                <a:cs typeface="Calibri"/>
              </a:rPr>
              <a:t>lo </a:t>
            </a:r>
            <a:r>
              <a:rPr sz="2000" spc="-15" dirty="0">
                <a:latin typeface="Calibri"/>
                <a:cs typeface="Calibri"/>
              </a:rPr>
              <a:t>tanto </a:t>
            </a:r>
            <a:r>
              <a:rPr sz="2000" spc="-5" dirty="0">
                <a:latin typeface="Calibri"/>
                <a:cs typeface="Calibri"/>
              </a:rPr>
              <a:t>baja  </a:t>
            </a:r>
            <a:r>
              <a:rPr sz="2000" dirty="0" err="1">
                <a:latin typeface="Calibri"/>
                <a:cs typeface="Calibri"/>
              </a:rPr>
              <a:t>los</a:t>
            </a:r>
            <a:r>
              <a:rPr sz="2000" spc="-15" dirty="0">
                <a:latin typeface="Calibri"/>
                <a:cs typeface="Calibri"/>
              </a:rPr>
              <a:t> </a:t>
            </a:r>
            <a:r>
              <a:rPr sz="2000" spc="-15" dirty="0" err="1" smtClean="0">
                <a:latin typeface="Calibri"/>
                <a:cs typeface="Calibri"/>
              </a:rPr>
              <a:t>costos</a:t>
            </a:r>
            <a:r>
              <a:rPr lang="es-ES" sz="2000" spc="-15" dirty="0">
                <a:latin typeface="Calibri"/>
                <a:cs typeface="Calibri"/>
              </a:rPr>
              <a:t> </a:t>
            </a:r>
            <a:r>
              <a:rPr lang="es-ES" sz="2000" spc="-15" dirty="0" smtClean="0">
                <a:latin typeface="Calibri"/>
                <a:cs typeface="Calibri"/>
              </a:rPr>
              <a:t>y no se generan clausulas de disolución por efectos </a:t>
            </a:r>
            <a:endParaRPr sz="2000" dirty="0">
              <a:latin typeface="Calibri"/>
              <a:cs typeface="Calibri"/>
            </a:endParaRPr>
          </a:p>
          <a:p>
            <a:pPr marL="927100" marR="206375" algn="just">
              <a:tabLst>
                <a:tab pos="2755900" algn="l"/>
              </a:tabLst>
            </a:pPr>
            <a:r>
              <a:rPr sz="2000" dirty="0">
                <a:uFill>
                  <a:solidFill>
                    <a:srgbClr val="000000"/>
                  </a:solidFill>
                </a:uFill>
                <a:latin typeface="Calibri"/>
                <a:cs typeface="Calibri"/>
              </a:rPr>
              <a:t>1.10. El </a:t>
            </a:r>
            <a:r>
              <a:rPr sz="2000" spc="-5" dirty="0">
                <a:uFill>
                  <a:solidFill>
                    <a:srgbClr val="000000"/>
                  </a:solidFill>
                </a:uFill>
                <a:latin typeface="Calibri"/>
                <a:cs typeface="Calibri"/>
              </a:rPr>
              <a:t>pago </a:t>
            </a:r>
            <a:r>
              <a:rPr sz="2000" dirty="0">
                <a:uFill>
                  <a:solidFill>
                    <a:srgbClr val="000000"/>
                  </a:solidFill>
                </a:uFill>
                <a:latin typeface="Calibri"/>
                <a:cs typeface="Calibri"/>
              </a:rPr>
              <a:t>de </a:t>
            </a:r>
            <a:r>
              <a:rPr sz="2000" spc="-5" dirty="0">
                <a:uFill>
                  <a:solidFill>
                    <a:srgbClr val="000000"/>
                  </a:solidFill>
                </a:uFill>
                <a:latin typeface="Calibri"/>
                <a:cs typeface="Calibri"/>
              </a:rPr>
              <a:t>capital </a:t>
            </a:r>
            <a:r>
              <a:rPr sz="2000" dirty="0">
                <a:uFill>
                  <a:solidFill>
                    <a:srgbClr val="000000"/>
                  </a:solidFill>
                </a:uFill>
                <a:latin typeface="Calibri"/>
                <a:cs typeface="Calibri"/>
              </a:rPr>
              <a:t>puede </a:t>
            </a:r>
            <a:r>
              <a:rPr sz="2000" spc="-10" dirty="0">
                <a:uFill>
                  <a:solidFill>
                    <a:srgbClr val="000000"/>
                  </a:solidFill>
                </a:uFill>
                <a:latin typeface="Calibri"/>
                <a:cs typeface="Calibri"/>
              </a:rPr>
              <a:t>diferirse </a:t>
            </a:r>
            <a:r>
              <a:rPr sz="2000" spc="5" dirty="0">
                <a:uFill>
                  <a:solidFill>
                    <a:srgbClr val="000000"/>
                  </a:solidFill>
                </a:uFill>
                <a:latin typeface="Calibri"/>
                <a:cs typeface="Calibri"/>
              </a:rPr>
              <a:t>por </a:t>
            </a:r>
            <a:r>
              <a:rPr sz="2000" dirty="0">
                <a:uFill>
                  <a:solidFill>
                    <a:srgbClr val="000000"/>
                  </a:solidFill>
                </a:uFill>
                <a:latin typeface="Calibri"/>
                <a:cs typeface="Calibri"/>
              </a:rPr>
              <a:t>dos años y así </a:t>
            </a:r>
            <a:r>
              <a:rPr sz="2000" dirty="0">
                <a:latin typeface="Calibri"/>
                <a:cs typeface="Calibri"/>
              </a:rPr>
              <a:t> </a:t>
            </a:r>
            <a:r>
              <a:rPr sz="2000" spc="-5" dirty="0">
                <a:latin typeface="Calibri"/>
                <a:cs typeface="Calibri"/>
              </a:rPr>
              <a:t>permite</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los	</a:t>
            </a:r>
            <a:r>
              <a:rPr sz="2000" spc="-5" dirty="0">
                <a:latin typeface="Calibri"/>
                <a:cs typeface="Calibri"/>
              </a:rPr>
              <a:t>socios </a:t>
            </a:r>
            <a:r>
              <a:rPr sz="2000" spc="-10" dirty="0">
                <a:latin typeface="Calibri"/>
                <a:cs typeface="Calibri"/>
              </a:rPr>
              <a:t>obtener </a:t>
            </a:r>
            <a:r>
              <a:rPr sz="2000" spc="-5" dirty="0">
                <a:latin typeface="Calibri"/>
                <a:cs typeface="Calibri"/>
              </a:rPr>
              <a:t>capital </a:t>
            </a:r>
            <a:r>
              <a:rPr sz="2000" spc="-15" dirty="0">
                <a:latin typeface="Calibri"/>
                <a:cs typeface="Calibri"/>
              </a:rPr>
              <a:t>para </a:t>
            </a:r>
            <a:r>
              <a:rPr sz="2000" spc="-5" dirty="0">
                <a:latin typeface="Calibri"/>
                <a:cs typeface="Calibri"/>
              </a:rPr>
              <a:t>el </a:t>
            </a:r>
            <a:r>
              <a:rPr sz="2000" spc="-10" dirty="0">
                <a:latin typeface="Calibri"/>
                <a:cs typeface="Calibri"/>
              </a:rPr>
              <a:t>pago </a:t>
            </a:r>
            <a:r>
              <a:rPr sz="2000" dirty="0">
                <a:latin typeface="Calibri"/>
                <a:cs typeface="Calibri"/>
              </a:rPr>
              <a:t>de</a:t>
            </a:r>
            <a:r>
              <a:rPr sz="2000" spc="-5" dirty="0">
                <a:latin typeface="Calibri"/>
                <a:cs typeface="Calibri"/>
              </a:rPr>
              <a:t> las</a:t>
            </a:r>
            <a:endParaRPr sz="2000" dirty="0">
              <a:latin typeface="Calibri"/>
              <a:cs typeface="Calibri"/>
            </a:endParaRPr>
          </a:p>
          <a:p>
            <a:pPr marL="12700" algn="just">
              <a:tabLst>
                <a:tab pos="927100" algn="l"/>
              </a:tabLst>
            </a:pPr>
            <a:r>
              <a:rPr sz="2000" dirty="0">
                <a:uFill>
                  <a:solidFill>
                    <a:srgbClr val="000000"/>
                  </a:solidFill>
                </a:uFill>
                <a:latin typeface="Calibri"/>
                <a:cs typeface="Calibri"/>
              </a:rPr>
              <a:t> 	</a:t>
            </a:r>
            <a:r>
              <a:rPr sz="2000" spc="-5" dirty="0">
                <a:uFill>
                  <a:solidFill>
                    <a:srgbClr val="000000"/>
                  </a:solidFill>
                </a:uFill>
                <a:latin typeface="Calibri"/>
                <a:cs typeface="Calibri"/>
              </a:rPr>
              <a:t>acciones.</a:t>
            </a:r>
            <a:endParaRPr sz="2000" dirty="0">
              <a:latin typeface="Calibri"/>
              <a:cs typeface="Calibri"/>
            </a:endParaRPr>
          </a:p>
          <a:p>
            <a:pPr marL="927100" marR="194945" algn="just">
              <a:tabLst>
                <a:tab pos="2755900" algn="l"/>
              </a:tabLst>
            </a:pPr>
            <a:r>
              <a:rPr sz="2000" dirty="0">
                <a:uFill>
                  <a:solidFill>
                    <a:srgbClr val="000000"/>
                  </a:solidFill>
                </a:uFill>
                <a:latin typeface="Calibri"/>
                <a:cs typeface="Calibri"/>
              </a:rPr>
              <a:t>1.11. Los </a:t>
            </a:r>
            <a:r>
              <a:rPr sz="2000" spc="-5" dirty="0">
                <a:uFill>
                  <a:solidFill>
                    <a:srgbClr val="000000"/>
                  </a:solidFill>
                </a:uFill>
                <a:latin typeface="Calibri"/>
                <a:cs typeface="Calibri"/>
              </a:rPr>
              <a:t>accionistas </a:t>
            </a:r>
            <a:r>
              <a:rPr sz="2000" dirty="0">
                <a:uFill>
                  <a:solidFill>
                    <a:srgbClr val="000000"/>
                  </a:solidFill>
                </a:uFill>
                <a:latin typeface="Calibri"/>
                <a:cs typeface="Calibri"/>
              </a:rPr>
              <a:t>pueden </a:t>
            </a:r>
            <a:r>
              <a:rPr sz="2000" spc="-5" dirty="0">
                <a:uFill>
                  <a:solidFill>
                    <a:srgbClr val="000000"/>
                  </a:solidFill>
                </a:uFill>
                <a:latin typeface="Calibri"/>
                <a:cs typeface="Calibri"/>
              </a:rPr>
              <a:t>renunciar </a:t>
            </a:r>
            <a:r>
              <a:rPr sz="2000" dirty="0">
                <a:uFill>
                  <a:solidFill>
                    <a:srgbClr val="000000"/>
                  </a:solidFill>
                </a:uFill>
                <a:latin typeface="Calibri"/>
                <a:cs typeface="Calibri"/>
              </a:rPr>
              <a:t>a su </a:t>
            </a:r>
            <a:r>
              <a:rPr sz="2000" spc="-5" dirty="0">
                <a:uFill>
                  <a:solidFill>
                    <a:srgbClr val="000000"/>
                  </a:solidFill>
                </a:uFill>
                <a:latin typeface="Calibri"/>
                <a:cs typeface="Calibri"/>
              </a:rPr>
              <a:t>derecho </a:t>
            </a:r>
            <a:r>
              <a:rPr sz="2000" dirty="0">
                <a:uFill>
                  <a:solidFill>
                    <a:srgbClr val="000000"/>
                  </a:solidFill>
                </a:uFill>
                <a:latin typeface="Calibri"/>
                <a:cs typeface="Calibri"/>
              </a:rPr>
              <a:t>de </a:t>
            </a:r>
            <a:r>
              <a:rPr sz="2000" spc="-5" dirty="0">
                <a:uFill>
                  <a:solidFill>
                    <a:srgbClr val="000000"/>
                  </a:solidFill>
                </a:uFill>
                <a:latin typeface="Calibri"/>
                <a:cs typeface="Calibri"/>
              </a:rPr>
              <a:t>ser </a:t>
            </a:r>
            <a:r>
              <a:rPr sz="2000" spc="-5" dirty="0">
                <a:latin typeface="Calibri"/>
                <a:cs typeface="Calibri"/>
              </a:rPr>
              <a:t> convocados	</a:t>
            </a:r>
            <a:r>
              <a:rPr sz="2000" dirty="0">
                <a:latin typeface="Calibri"/>
                <a:cs typeface="Calibri"/>
              </a:rPr>
              <a:t>a una </a:t>
            </a:r>
            <a:r>
              <a:rPr sz="2000" spc="-5" dirty="0">
                <a:latin typeface="Calibri"/>
                <a:cs typeface="Calibri"/>
              </a:rPr>
              <a:t>reunión </a:t>
            </a:r>
            <a:r>
              <a:rPr sz="2000" dirty="0">
                <a:latin typeface="Calibri"/>
                <a:cs typeface="Calibri"/>
              </a:rPr>
              <a:t>de </a:t>
            </a:r>
            <a:r>
              <a:rPr sz="2000" spc="-5" dirty="0">
                <a:latin typeface="Calibri"/>
                <a:cs typeface="Calibri"/>
              </a:rPr>
              <a:t>socios </a:t>
            </a:r>
            <a:r>
              <a:rPr sz="2000" dirty="0">
                <a:latin typeface="Calibri"/>
                <a:cs typeface="Calibri"/>
              </a:rPr>
              <a:t>o </a:t>
            </a:r>
            <a:r>
              <a:rPr sz="2000" spc="-10" dirty="0">
                <a:latin typeface="Calibri"/>
                <a:cs typeface="Calibri"/>
              </a:rPr>
              <a:t>reunirse</a:t>
            </a:r>
            <a:r>
              <a:rPr sz="2000" spc="-45" dirty="0">
                <a:latin typeface="Calibri"/>
                <a:cs typeface="Calibri"/>
              </a:rPr>
              <a:t> </a:t>
            </a:r>
            <a:r>
              <a:rPr sz="2000" spc="-15" dirty="0">
                <a:latin typeface="Calibri"/>
                <a:cs typeface="Calibri"/>
              </a:rPr>
              <a:t>fuera</a:t>
            </a:r>
            <a:endParaRPr sz="2000" dirty="0">
              <a:latin typeface="Calibri"/>
              <a:cs typeface="Calibri"/>
            </a:endParaRPr>
          </a:p>
          <a:p>
            <a:pPr marL="12700" algn="just">
              <a:tabLst>
                <a:tab pos="927100" algn="l"/>
                <a:tab pos="1841500" algn="l"/>
              </a:tabLst>
            </a:pPr>
            <a:r>
              <a:rPr sz="2000" dirty="0">
                <a:uFill>
                  <a:solidFill>
                    <a:srgbClr val="000000"/>
                  </a:solidFill>
                </a:uFill>
                <a:latin typeface="Calibri"/>
                <a:cs typeface="Calibri"/>
              </a:rPr>
              <a:t> 	del	domicilio de </a:t>
            </a:r>
            <a:r>
              <a:rPr sz="2000" spc="-5" dirty="0">
                <a:uFill>
                  <a:solidFill>
                    <a:srgbClr val="000000"/>
                  </a:solidFill>
                </a:uFill>
                <a:latin typeface="Calibri"/>
                <a:cs typeface="Calibri"/>
              </a:rPr>
              <a:t>la</a:t>
            </a:r>
            <a:r>
              <a:rPr sz="2000" spc="-50" dirty="0">
                <a:uFill>
                  <a:solidFill>
                    <a:srgbClr val="000000"/>
                  </a:solidFill>
                </a:uFill>
                <a:latin typeface="Calibri"/>
                <a:cs typeface="Calibri"/>
              </a:rPr>
              <a:t> </a:t>
            </a:r>
            <a:r>
              <a:rPr sz="2000" dirty="0">
                <a:uFill>
                  <a:solidFill>
                    <a:srgbClr val="000000"/>
                  </a:solidFill>
                </a:uFill>
                <a:latin typeface="Calibri"/>
                <a:cs typeface="Calibri"/>
              </a:rPr>
              <a:t>sociedad.</a:t>
            </a:r>
            <a:endParaRPr sz="2000" dirty="0">
              <a:latin typeface="Calibri"/>
              <a:cs typeface="Calibri"/>
            </a:endParaRPr>
          </a:p>
          <a:p>
            <a:pPr marL="927100" marR="359410" algn="just">
              <a:tabLst>
                <a:tab pos="2755900" algn="l"/>
                <a:tab pos="3670935" algn="l"/>
              </a:tabLst>
            </a:pPr>
            <a:r>
              <a:rPr sz="2000" dirty="0">
                <a:uFill>
                  <a:solidFill>
                    <a:srgbClr val="000000"/>
                  </a:solidFill>
                </a:uFill>
                <a:latin typeface="Calibri"/>
                <a:cs typeface="Calibri"/>
              </a:rPr>
              <a:t>1.12</a:t>
            </a:r>
            <a:r>
              <a:rPr sz="2000" dirty="0" smtClean="0">
                <a:uFill>
                  <a:solidFill>
                    <a:srgbClr val="000000"/>
                  </a:solidFill>
                </a:uFill>
                <a:latin typeface="Calibri"/>
                <a:cs typeface="Calibri"/>
              </a:rPr>
              <a:t>.</a:t>
            </a:r>
            <a:r>
              <a:rPr lang="es-ES" sz="2000" dirty="0" smtClean="0">
                <a:uFill>
                  <a:solidFill>
                    <a:srgbClr val="000000"/>
                  </a:solidFill>
                </a:uFill>
                <a:latin typeface="Calibri"/>
                <a:cs typeface="Calibri"/>
              </a:rPr>
              <a:t> </a:t>
            </a:r>
            <a:r>
              <a:rPr sz="2000" dirty="0" smtClean="0">
                <a:uFill>
                  <a:solidFill>
                    <a:srgbClr val="000000"/>
                  </a:solidFill>
                </a:uFill>
                <a:latin typeface="Calibri"/>
                <a:cs typeface="Calibri"/>
              </a:rPr>
              <a:t>No </a:t>
            </a:r>
            <a:r>
              <a:rPr sz="2000" dirty="0">
                <a:uFill>
                  <a:solidFill>
                    <a:srgbClr val="000000"/>
                  </a:solidFill>
                </a:uFill>
                <a:latin typeface="Calibri"/>
                <a:cs typeface="Calibri"/>
              </a:rPr>
              <a:t>tienen </a:t>
            </a:r>
            <a:r>
              <a:rPr sz="2000" spc="-5" dirty="0">
                <a:uFill>
                  <a:solidFill>
                    <a:srgbClr val="000000"/>
                  </a:solidFill>
                </a:uFill>
                <a:latin typeface="Calibri"/>
                <a:cs typeface="Calibri"/>
              </a:rPr>
              <a:t>obligación </a:t>
            </a:r>
            <a:r>
              <a:rPr sz="2000" dirty="0">
                <a:uFill>
                  <a:solidFill>
                    <a:srgbClr val="000000"/>
                  </a:solidFill>
                </a:uFill>
                <a:latin typeface="Calibri"/>
                <a:cs typeface="Calibri"/>
              </a:rPr>
              <a:t>de </a:t>
            </a:r>
            <a:r>
              <a:rPr sz="2000" spc="-10" dirty="0">
                <a:uFill>
                  <a:solidFill>
                    <a:srgbClr val="000000"/>
                  </a:solidFill>
                </a:uFill>
                <a:latin typeface="Calibri"/>
                <a:cs typeface="Calibri"/>
              </a:rPr>
              <a:t>tener </a:t>
            </a:r>
            <a:r>
              <a:rPr sz="2000" dirty="0">
                <a:uFill>
                  <a:solidFill>
                    <a:srgbClr val="000000"/>
                  </a:solidFill>
                </a:uFill>
                <a:latin typeface="Calibri"/>
                <a:cs typeface="Calibri"/>
              </a:rPr>
              <a:t>una </a:t>
            </a:r>
            <a:r>
              <a:rPr sz="2000" spc="-10" dirty="0">
                <a:uFill>
                  <a:solidFill>
                    <a:srgbClr val="000000"/>
                  </a:solidFill>
                </a:uFill>
                <a:latin typeface="Calibri"/>
                <a:cs typeface="Calibri"/>
              </a:rPr>
              <a:t>junta directiva, </a:t>
            </a:r>
            <a:r>
              <a:rPr sz="2000" spc="-10" dirty="0">
                <a:latin typeface="Calibri"/>
                <a:cs typeface="Calibri"/>
              </a:rPr>
              <a:t> </a:t>
            </a:r>
            <a:r>
              <a:rPr sz="2000" spc="-5" dirty="0">
                <a:latin typeface="Calibri"/>
                <a:cs typeface="Calibri"/>
              </a:rPr>
              <a:t>conllevando</a:t>
            </a:r>
            <a:r>
              <a:rPr sz="2000" spc="-25" dirty="0">
                <a:latin typeface="Calibri"/>
                <a:cs typeface="Calibri"/>
              </a:rPr>
              <a:t> </a:t>
            </a:r>
            <a:r>
              <a:rPr sz="2000" dirty="0">
                <a:latin typeface="Calibri"/>
                <a:cs typeface="Calibri"/>
              </a:rPr>
              <a:t>a	que </a:t>
            </a:r>
            <a:r>
              <a:rPr sz="2000" spc="-5" dirty="0">
                <a:latin typeface="Calibri"/>
                <a:cs typeface="Calibri"/>
              </a:rPr>
              <a:t>las </a:t>
            </a:r>
            <a:r>
              <a:rPr sz="2000" dirty="0">
                <a:latin typeface="Calibri"/>
                <a:cs typeface="Calibri"/>
              </a:rPr>
              <a:t>funciones de </a:t>
            </a:r>
            <a:r>
              <a:rPr sz="2000" spc="-5" dirty="0">
                <a:latin typeface="Calibri"/>
                <a:cs typeface="Calibri"/>
              </a:rPr>
              <a:t>administración </a:t>
            </a:r>
            <a:r>
              <a:rPr sz="2000" dirty="0">
                <a:latin typeface="Calibri"/>
                <a:cs typeface="Calibri"/>
              </a:rPr>
              <a:t>y  </a:t>
            </a:r>
            <a:r>
              <a:rPr sz="2000" spc="-10" dirty="0">
                <a:latin typeface="Calibri"/>
                <a:cs typeface="Calibri"/>
              </a:rPr>
              <a:t>representación</a:t>
            </a:r>
            <a:r>
              <a:rPr sz="2000" spc="15" dirty="0">
                <a:latin typeface="Calibri"/>
                <a:cs typeface="Calibri"/>
              </a:rPr>
              <a:t> </a:t>
            </a:r>
            <a:r>
              <a:rPr sz="2000" spc="-10" dirty="0">
                <a:latin typeface="Calibri"/>
                <a:cs typeface="Calibri"/>
              </a:rPr>
              <a:t>legal</a:t>
            </a:r>
            <a:r>
              <a:rPr sz="2000" spc="20" dirty="0">
                <a:latin typeface="Calibri"/>
                <a:cs typeface="Calibri"/>
              </a:rPr>
              <a:t> </a:t>
            </a:r>
            <a:r>
              <a:rPr sz="2000" dirty="0">
                <a:latin typeface="Calibri"/>
                <a:cs typeface="Calibri"/>
              </a:rPr>
              <a:t>le	</a:t>
            </a:r>
            <a:r>
              <a:rPr sz="2000" spc="-5" dirty="0">
                <a:latin typeface="Calibri"/>
                <a:cs typeface="Calibri"/>
              </a:rPr>
              <a:t>corresponden </a:t>
            </a:r>
            <a:r>
              <a:rPr sz="2000" dirty="0">
                <a:latin typeface="Calibri"/>
                <a:cs typeface="Calibri"/>
              </a:rPr>
              <a:t>al</a:t>
            </a:r>
            <a:r>
              <a:rPr sz="2000" spc="-40" dirty="0">
                <a:latin typeface="Calibri"/>
                <a:cs typeface="Calibri"/>
              </a:rPr>
              <a:t> </a:t>
            </a:r>
            <a:r>
              <a:rPr sz="2000" spc="-15" dirty="0">
                <a:latin typeface="Calibri"/>
                <a:cs typeface="Calibri"/>
              </a:rPr>
              <a:t>representante</a:t>
            </a:r>
            <a:endParaRPr sz="2000" dirty="0">
              <a:latin typeface="Calibri"/>
              <a:cs typeface="Calibri"/>
            </a:endParaRPr>
          </a:p>
          <a:p>
            <a:pPr marL="12700" algn="just">
              <a:spcBef>
                <a:spcPts val="5"/>
              </a:spcBef>
              <a:tabLst>
                <a:tab pos="927100" algn="l"/>
              </a:tabLst>
            </a:pPr>
            <a:r>
              <a:rPr sz="2000" dirty="0">
                <a:uFill>
                  <a:solidFill>
                    <a:srgbClr val="000000"/>
                  </a:solidFill>
                </a:uFill>
                <a:latin typeface="Calibri"/>
                <a:cs typeface="Calibri"/>
              </a:rPr>
              <a:t> 	</a:t>
            </a:r>
            <a:r>
              <a:rPr sz="2000" spc="-10" dirty="0">
                <a:uFill>
                  <a:solidFill>
                    <a:srgbClr val="000000"/>
                  </a:solidFill>
                </a:uFill>
                <a:latin typeface="Calibri"/>
                <a:cs typeface="Calibri"/>
              </a:rPr>
              <a:t>legal, </a:t>
            </a:r>
            <a:r>
              <a:rPr sz="2000" spc="-15" dirty="0">
                <a:uFill>
                  <a:solidFill>
                    <a:srgbClr val="000000"/>
                  </a:solidFill>
                </a:uFill>
                <a:latin typeface="Calibri"/>
                <a:cs typeface="Calibri"/>
              </a:rPr>
              <a:t>excepto </a:t>
            </a:r>
            <a:r>
              <a:rPr sz="2000" dirty="0">
                <a:uFill>
                  <a:solidFill>
                    <a:srgbClr val="000000"/>
                  </a:solidFill>
                </a:uFill>
                <a:latin typeface="Calibri"/>
                <a:cs typeface="Calibri"/>
              </a:rPr>
              <a:t>si los </a:t>
            </a:r>
            <a:r>
              <a:rPr sz="2000" spc="-10" dirty="0">
                <a:uFill>
                  <a:solidFill>
                    <a:srgbClr val="000000"/>
                  </a:solidFill>
                </a:uFill>
                <a:latin typeface="Calibri"/>
                <a:cs typeface="Calibri"/>
              </a:rPr>
              <a:t>estatutos </a:t>
            </a:r>
            <a:r>
              <a:rPr sz="2000" dirty="0">
                <a:uFill>
                  <a:solidFill>
                    <a:srgbClr val="000000"/>
                  </a:solidFill>
                </a:uFill>
                <a:latin typeface="Calibri"/>
                <a:cs typeface="Calibri"/>
              </a:rPr>
              <a:t>lo</a:t>
            </a:r>
            <a:r>
              <a:rPr sz="2000" spc="-5" dirty="0">
                <a:uFill>
                  <a:solidFill>
                    <a:srgbClr val="000000"/>
                  </a:solidFill>
                </a:uFill>
                <a:latin typeface="Calibri"/>
                <a:cs typeface="Calibri"/>
              </a:rPr>
              <a:t> </a:t>
            </a:r>
            <a:r>
              <a:rPr sz="2000" dirty="0">
                <a:uFill>
                  <a:solidFill>
                    <a:srgbClr val="000000"/>
                  </a:solidFill>
                </a:uFill>
                <a:latin typeface="Calibri"/>
                <a:cs typeface="Calibri"/>
              </a:rPr>
              <a:t>indican.</a:t>
            </a:r>
            <a:endParaRPr sz="2000" dirty="0">
              <a:latin typeface="Calibri"/>
              <a:cs typeface="Calibri"/>
            </a:endParaRPr>
          </a:p>
          <a:p>
            <a:pPr marL="12700" algn="just">
              <a:tabLst>
                <a:tab pos="927100" algn="l"/>
              </a:tabLst>
            </a:pPr>
            <a:r>
              <a:rPr sz="2000" dirty="0">
                <a:uFill>
                  <a:solidFill>
                    <a:srgbClr val="000000"/>
                  </a:solidFill>
                </a:uFill>
                <a:latin typeface="Calibri"/>
                <a:cs typeface="Calibri"/>
              </a:rPr>
              <a:t> 	1.13. No </a:t>
            </a:r>
            <a:r>
              <a:rPr sz="2000" spc="-5" dirty="0">
                <a:uFill>
                  <a:solidFill>
                    <a:srgbClr val="000000"/>
                  </a:solidFill>
                </a:uFill>
                <a:latin typeface="Calibri"/>
                <a:cs typeface="Calibri"/>
              </a:rPr>
              <a:t>necesita </a:t>
            </a:r>
            <a:r>
              <a:rPr sz="2000" dirty="0">
                <a:uFill>
                  <a:solidFill>
                    <a:srgbClr val="000000"/>
                  </a:solidFill>
                </a:uFill>
                <a:latin typeface="Calibri"/>
                <a:cs typeface="Calibri"/>
              </a:rPr>
              <a:t>ir </a:t>
            </a:r>
            <a:r>
              <a:rPr sz="2000" spc="-10" dirty="0">
                <a:uFill>
                  <a:solidFill>
                    <a:srgbClr val="000000"/>
                  </a:solidFill>
                </a:uFill>
                <a:latin typeface="Calibri"/>
                <a:cs typeface="Calibri"/>
              </a:rPr>
              <a:t>ante </a:t>
            </a:r>
            <a:r>
              <a:rPr sz="2000" dirty="0">
                <a:uFill>
                  <a:solidFill>
                    <a:srgbClr val="000000"/>
                  </a:solidFill>
                </a:uFill>
                <a:latin typeface="Calibri"/>
                <a:cs typeface="Calibri"/>
              </a:rPr>
              <a:t>la </a:t>
            </a:r>
            <a:r>
              <a:rPr sz="2000" spc="-5" dirty="0">
                <a:uFill>
                  <a:solidFill>
                    <a:srgbClr val="000000"/>
                  </a:solidFill>
                </a:uFill>
                <a:latin typeface="Calibri"/>
                <a:cs typeface="Calibri"/>
              </a:rPr>
              <a:t>Super-intendencia </a:t>
            </a:r>
            <a:r>
              <a:rPr sz="2000" dirty="0">
                <a:uFill>
                  <a:solidFill>
                    <a:srgbClr val="000000"/>
                  </a:solidFill>
                </a:uFill>
                <a:latin typeface="Calibri"/>
                <a:cs typeface="Calibri"/>
              </a:rPr>
              <a:t>de</a:t>
            </a:r>
            <a:r>
              <a:rPr sz="2000" spc="-85" dirty="0">
                <a:uFill>
                  <a:solidFill>
                    <a:srgbClr val="000000"/>
                  </a:solidFill>
                </a:uFill>
                <a:latin typeface="Calibri"/>
                <a:cs typeface="Calibri"/>
              </a:rPr>
              <a:t> </a:t>
            </a:r>
            <a:r>
              <a:rPr sz="2000" dirty="0">
                <a:uFill>
                  <a:solidFill>
                    <a:srgbClr val="000000"/>
                  </a:solidFill>
                </a:uFill>
                <a:latin typeface="Calibri"/>
                <a:cs typeface="Calibri"/>
              </a:rPr>
              <a:t>Sociedades</a:t>
            </a:r>
            <a:endParaRPr sz="2000" dirty="0">
              <a:latin typeface="Calibri"/>
              <a:cs typeface="Calibri"/>
            </a:endParaRPr>
          </a:p>
          <a:p>
            <a:pPr marL="927100" algn="just">
              <a:tabLst>
                <a:tab pos="1841500" algn="l"/>
              </a:tabLst>
            </a:pPr>
            <a:r>
              <a:rPr sz="2000" spc="-15" dirty="0">
                <a:latin typeface="Calibri"/>
                <a:cs typeface="Calibri"/>
              </a:rPr>
              <a:t>para	</a:t>
            </a:r>
            <a:r>
              <a:rPr sz="2000" dirty="0">
                <a:latin typeface="Calibri"/>
                <a:cs typeface="Calibri"/>
              </a:rPr>
              <a:t>poder liquidar la</a:t>
            </a:r>
            <a:r>
              <a:rPr sz="2000" spc="-65" dirty="0">
                <a:latin typeface="Calibri"/>
                <a:cs typeface="Calibri"/>
              </a:rPr>
              <a:t> </a:t>
            </a:r>
            <a:r>
              <a:rPr sz="2000" spc="-10" dirty="0">
                <a:latin typeface="Calibri"/>
                <a:cs typeface="Calibri"/>
              </a:rPr>
              <a:t>empresa.</a:t>
            </a:r>
            <a:endParaRPr sz="2000" dirty="0">
              <a:latin typeface="Calibri"/>
              <a:cs typeface="Calibri"/>
            </a:endParaRPr>
          </a:p>
        </p:txBody>
      </p:sp>
    </p:spTree>
    <p:extLst>
      <p:ext uri="{BB962C8B-B14F-4D97-AF65-F5344CB8AC3E}">
        <p14:creationId xmlns:p14="http://schemas.microsoft.com/office/powerpoint/2010/main" val="3050754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72086" y="2743199"/>
            <a:ext cx="7766936" cy="983440"/>
          </a:xfrm>
        </p:spPr>
        <p:txBody>
          <a:bodyPr/>
          <a:lstStyle/>
          <a:p>
            <a:pPr algn="ctr"/>
            <a:r>
              <a:rPr lang="es-ES" sz="4400" dirty="0" smtClean="0"/>
              <a:t>PROTECCIÓN PATRIMONIAL</a:t>
            </a:r>
            <a:endParaRPr lang="es-ES" sz="4400" dirty="0"/>
          </a:p>
        </p:txBody>
      </p:sp>
    </p:spTree>
    <p:extLst>
      <p:ext uri="{BB962C8B-B14F-4D97-AF65-F5344CB8AC3E}">
        <p14:creationId xmlns:p14="http://schemas.microsoft.com/office/powerpoint/2010/main" val="2924781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794" y="909153"/>
            <a:ext cx="7966120" cy="443711"/>
          </a:xfrm>
          <a:prstGeom prst="rect">
            <a:avLst/>
          </a:prstGeom>
        </p:spPr>
        <p:txBody>
          <a:bodyPr vert="horz" wrap="square" lIns="0" tIns="12700" rIns="0" bIns="0" rtlCol="0" anchor="t">
            <a:spAutoFit/>
          </a:bodyPr>
          <a:lstStyle/>
          <a:p>
            <a:pPr marL="12700">
              <a:spcBef>
                <a:spcPts val="100"/>
              </a:spcBef>
            </a:pPr>
            <a:r>
              <a:rPr lang="es-ES" sz="2800" spc="-5" dirty="0" smtClean="0"/>
              <a:t>SOCIEDAD POR ACCIONES SIMPLIFICADA ESPECIAL</a:t>
            </a:r>
            <a:endParaRPr sz="2800" spc="-5" dirty="0"/>
          </a:p>
        </p:txBody>
      </p:sp>
      <p:sp>
        <p:nvSpPr>
          <p:cNvPr id="4" name="object 4"/>
          <p:cNvSpPr txBox="1"/>
          <p:nvPr/>
        </p:nvSpPr>
        <p:spPr>
          <a:xfrm>
            <a:off x="681645" y="1778278"/>
            <a:ext cx="9750828" cy="4583947"/>
          </a:xfrm>
          <a:prstGeom prst="rect">
            <a:avLst/>
          </a:prstGeom>
        </p:spPr>
        <p:txBody>
          <a:bodyPr vert="horz" wrap="square" lIns="0" tIns="13335" rIns="0" bIns="0" rtlCol="0">
            <a:spAutoFit/>
          </a:bodyPr>
          <a:lstStyle/>
          <a:p>
            <a:pPr marL="469265" marR="5080" algn="just">
              <a:spcBef>
                <a:spcPts val="105"/>
              </a:spcBef>
              <a:tabLst>
                <a:tab pos="1841500" algn="l"/>
                <a:tab pos="2755900" algn="l"/>
              </a:tabLst>
            </a:pPr>
            <a:r>
              <a:rPr sz="2000" b="1" spc="-5" dirty="0">
                <a:uFill>
                  <a:solidFill>
                    <a:srgbClr val="000000"/>
                  </a:solidFill>
                </a:uFill>
                <a:latin typeface="Calibri"/>
                <a:cs typeface="Calibri"/>
              </a:rPr>
              <a:t>1.14. </a:t>
            </a:r>
            <a:r>
              <a:rPr sz="2000" b="1" dirty="0">
                <a:uFill>
                  <a:solidFill>
                    <a:srgbClr val="000000"/>
                  </a:solidFill>
                </a:uFill>
                <a:latin typeface="Calibri"/>
                <a:cs typeface="Calibri"/>
              </a:rPr>
              <a:t>Los </a:t>
            </a:r>
            <a:r>
              <a:rPr sz="2000" b="1" spc="-5" dirty="0">
                <a:uFill>
                  <a:solidFill>
                    <a:srgbClr val="000000"/>
                  </a:solidFill>
                </a:uFill>
                <a:latin typeface="Calibri"/>
                <a:cs typeface="Calibri"/>
              </a:rPr>
              <a:t>accionistas </a:t>
            </a:r>
            <a:r>
              <a:rPr sz="2000" b="1" spc="-10" dirty="0">
                <a:uFill>
                  <a:solidFill>
                    <a:srgbClr val="000000"/>
                  </a:solidFill>
                </a:uFill>
                <a:latin typeface="Calibri"/>
                <a:cs typeface="Calibri"/>
              </a:rPr>
              <a:t>responderán hasta </a:t>
            </a:r>
            <a:r>
              <a:rPr sz="2000" b="1" spc="-5" dirty="0">
                <a:uFill>
                  <a:solidFill>
                    <a:srgbClr val="000000"/>
                  </a:solidFill>
                </a:uFill>
                <a:latin typeface="Calibri"/>
                <a:cs typeface="Calibri"/>
              </a:rPr>
              <a:t>el </a:t>
            </a:r>
            <a:r>
              <a:rPr sz="2000" b="1" spc="-15" dirty="0">
                <a:uFill>
                  <a:solidFill>
                    <a:srgbClr val="000000"/>
                  </a:solidFill>
                </a:uFill>
                <a:latin typeface="Calibri"/>
                <a:cs typeface="Calibri"/>
              </a:rPr>
              <a:t>monto </a:t>
            </a:r>
            <a:r>
              <a:rPr sz="2000" b="1" dirty="0">
                <a:uFill>
                  <a:solidFill>
                    <a:srgbClr val="000000"/>
                  </a:solidFill>
                </a:uFill>
                <a:latin typeface="Calibri"/>
                <a:cs typeface="Calibri"/>
              </a:rPr>
              <a:t>de sus </a:t>
            </a:r>
            <a:r>
              <a:rPr sz="2000" b="1" spc="-5" dirty="0">
                <a:uFill>
                  <a:solidFill>
                    <a:srgbClr val="000000"/>
                  </a:solidFill>
                </a:uFill>
                <a:latin typeface="Calibri"/>
                <a:cs typeface="Calibri"/>
              </a:rPr>
              <a:t>aportes </a:t>
            </a:r>
            <a:r>
              <a:rPr sz="2000" b="1" spc="-5" dirty="0">
                <a:latin typeface="Calibri"/>
                <a:cs typeface="Calibri"/>
              </a:rPr>
              <a:t> </a:t>
            </a:r>
            <a:r>
              <a:rPr sz="2000" b="1" dirty="0">
                <a:latin typeface="Calibri"/>
                <a:cs typeface="Calibri"/>
              </a:rPr>
              <a:t>y no	</a:t>
            </a:r>
            <a:r>
              <a:rPr sz="2000" b="1" spc="-10" dirty="0">
                <a:latin typeface="Calibri"/>
                <a:cs typeface="Calibri"/>
              </a:rPr>
              <a:t>serán </a:t>
            </a:r>
            <a:r>
              <a:rPr sz="2000" b="1" spc="-5" dirty="0">
                <a:latin typeface="Calibri"/>
                <a:cs typeface="Calibri"/>
              </a:rPr>
              <a:t>responsables </a:t>
            </a:r>
            <a:r>
              <a:rPr sz="2000" b="1" dirty="0">
                <a:latin typeface="Calibri"/>
                <a:cs typeface="Calibri"/>
              </a:rPr>
              <a:t>por </a:t>
            </a:r>
            <a:r>
              <a:rPr sz="2000" b="1" spc="-5" dirty="0">
                <a:latin typeface="Calibri"/>
                <a:cs typeface="Calibri"/>
              </a:rPr>
              <a:t>las obligaciones </a:t>
            </a:r>
            <a:r>
              <a:rPr sz="2000" b="1" spc="-10" dirty="0">
                <a:latin typeface="Calibri"/>
                <a:cs typeface="Calibri"/>
              </a:rPr>
              <a:t>laborales,  </a:t>
            </a:r>
            <a:r>
              <a:rPr sz="2000" b="1" spc="-5" dirty="0">
                <a:uFill>
                  <a:solidFill>
                    <a:srgbClr val="000000"/>
                  </a:solidFill>
                </a:uFill>
                <a:latin typeface="Calibri"/>
                <a:cs typeface="Calibri"/>
              </a:rPr>
              <a:t>tributarias</a:t>
            </a:r>
            <a:r>
              <a:rPr sz="2000" b="1" spc="-10" dirty="0">
                <a:uFill>
                  <a:solidFill>
                    <a:srgbClr val="000000"/>
                  </a:solidFill>
                </a:uFill>
                <a:latin typeface="Calibri"/>
                <a:cs typeface="Calibri"/>
              </a:rPr>
              <a:t> </a:t>
            </a:r>
            <a:r>
              <a:rPr sz="2000" b="1" dirty="0">
                <a:uFill>
                  <a:solidFill>
                    <a:srgbClr val="000000"/>
                  </a:solidFill>
                </a:uFill>
                <a:latin typeface="Calibri"/>
                <a:cs typeface="Calibri"/>
              </a:rPr>
              <a:t>o</a:t>
            </a:r>
            <a:r>
              <a:rPr sz="2000" b="1" spc="15" dirty="0">
                <a:uFill>
                  <a:solidFill>
                    <a:srgbClr val="000000"/>
                  </a:solidFill>
                </a:uFill>
                <a:latin typeface="Calibri"/>
                <a:cs typeface="Calibri"/>
              </a:rPr>
              <a:t> </a:t>
            </a:r>
            <a:r>
              <a:rPr sz="2000" b="1" dirty="0">
                <a:uFill>
                  <a:solidFill>
                    <a:srgbClr val="000000"/>
                  </a:solidFill>
                </a:uFill>
                <a:latin typeface="Calibri"/>
                <a:cs typeface="Calibri"/>
              </a:rPr>
              <a:t>de	</a:t>
            </a:r>
            <a:r>
              <a:rPr sz="2000" b="1" spc="-5" dirty="0">
                <a:uFill>
                  <a:solidFill>
                    <a:srgbClr val="000000"/>
                  </a:solidFill>
                </a:uFill>
                <a:latin typeface="Calibri"/>
                <a:cs typeface="Calibri"/>
              </a:rPr>
              <a:t>cualquier </a:t>
            </a:r>
            <a:r>
              <a:rPr sz="2000" b="1" spc="-15" dirty="0">
                <a:uFill>
                  <a:solidFill>
                    <a:srgbClr val="000000"/>
                  </a:solidFill>
                </a:uFill>
                <a:latin typeface="Calibri"/>
                <a:cs typeface="Calibri"/>
              </a:rPr>
              <a:t>otra naturaleza </a:t>
            </a:r>
            <a:r>
              <a:rPr sz="2000" b="1" dirty="0" err="1">
                <a:uFill>
                  <a:solidFill>
                    <a:srgbClr val="000000"/>
                  </a:solidFill>
                </a:uFill>
                <a:latin typeface="Calibri"/>
                <a:cs typeface="Calibri"/>
              </a:rPr>
              <a:t>en</a:t>
            </a:r>
            <a:r>
              <a:rPr sz="2000" b="1" dirty="0">
                <a:uFill>
                  <a:solidFill>
                    <a:srgbClr val="000000"/>
                  </a:solidFill>
                </a:uFill>
                <a:latin typeface="Calibri"/>
                <a:cs typeface="Calibri"/>
              </a:rPr>
              <a:t> </a:t>
            </a:r>
            <a:r>
              <a:rPr sz="2000" b="1" spc="-5" dirty="0">
                <a:uFill>
                  <a:solidFill>
                    <a:srgbClr val="000000"/>
                  </a:solidFill>
                </a:uFill>
                <a:latin typeface="Calibri"/>
                <a:cs typeface="Calibri"/>
              </a:rPr>
              <a:t>las </a:t>
            </a:r>
            <a:r>
              <a:rPr sz="2000" b="1" dirty="0">
                <a:uFill>
                  <a:solidFill>
                    <a:srgbClr val="000000"/>
                  </a:solidFill>
                </a:uFill>
                <a:latin typeface="Calibri"/>
                <a:cs typeface="Calibri"/>
              </a:rPr>
              <a:t>que </a:t>
            </a:r>
            <a:r>
              <a:rPr sz="2000" b="1" spc="-10" dirty="0">
                <a:uFill>
                  <a:solidFill>
                    <a:srgbClr val="000000"/>
                  </a:solidFill>
                </a:uFill>
                <a:latin typeface="Calibri"/>
                <a:cs typeface="Calibri"/>
              </a:rPr>
              <a:t>incurra </a:t>
            </a:r>
            <a:r>
              <a:rPr sz="2000" b="1" spc="-10" dirty="0">
                <a:latin typeface="Calibri"/>
                <a:cs typeface="Calibri"/>
              </a:rPr>
              <a:t> </a:t>
            </a:r>
            <a:r>
              <a:rPr sz="2000" b="1" spc="-5" dirty="0">
                <a:uFill>
                  <a:solidFill>
                    <a:srgbClr val="000000"/>
                  </a:solidFill>
                </a:uFill>
                <a:latin typeface="Calibri"/>
                <a:cs typeface="Calibri"/>
              </a:rPr>
              <a:t>la</a:t>
            </a:r>
            <a:r>
              <a:rPr sz="2000" b="1" spc="-20" dirty="0">
                <a:uFill>
                  <a:solidFill>
                    <a:srgbClr val="000000"/>
                  </a:solidFill>
                </a:uFill>
                <a:latin typeface="Calibri"/>
                <a:cs typeface="Calibri"/>
              </a:rPr>
              <a:t> </a:t>
            </a:r>
            <a:r>
              <a:rPr sz="2000" b="1" dirty="0">
                <a:uFill>
                  <a:solidFill>
                    <a:srgbClr val="000000"/>
                  </a:solidFill>
                </a:uFill>
                <a:latin typeface="Calibri"/>
                <a:cs typeface="Calibri"/>
              </a:rPr>
              <a:t>sociedad.</a:t>
            </a:r>
            <a:endParaRPr sz="2000" dirty="0">
              <a:latin typeface="Calibri"/>
              <a:cs typeface="Calibri"/>
            </a:endParaRPr>
          </a:p>
          <a:p>
            <a:pPr algn="just">
              <a:spcBef>
                <a:spcPts val="20"/>
              </a:spcBef>
            </a:pPr>
            <a:endParaRPr lang="es-ES" sz="1950" dirty="0" smtClean="0">
              <a:latin typeface="Calibri"/>
              <a:cs typeface="Calibri"/>
            </a:endParaRPr>
          </a:p>
          <a:p>
            <a:pPr algn="just"/>
            <a:r>
              <a:rPr lang="es-ES" dirty="0"/>
              <a:t>ART. 794, INC. 1º—</a:t>
            </a:r>
            <a:r>
              <a:rPr lang="es-ES" b="1" dirty="0"/>
              <a:t>Modificado. L. 863/2003, art. 30. Responsabilidad solidaria de los socios por los impuestos de la sociedad.</a:t>
            </a:r>
            <a:r>
              <a:rPr lang="es-ES" dirty="0"/>
              <a:t> En todos los casos los socios, copartícipes, asociados, cooperados, comuneros y consorciados, responderán solidariamente por los impuestos, actualización e intereses de la persona jurídica o ente colectivo sin personería jurídica de la cual sean miembros, socios, copartícipes, asociados, cooperados, comuneros y consorciados, a prorrata de sus aportes o participaciones en las mismas y del tiempo durante el cual los hubieren poseído en el respectivo período gravable.</a:t>
            </a:r>
          </a:p>
          <a:p>
            <a:pPr algn="just"/>
            <a:r>
              <a:rPr lang="es-ES" dirty="0"/>
              <a:t>INC. 2º—</a:t>
            </a:r>
            <a:r>
              <a:rPr lang="es-ES" b="1" dirty="0"/>
              <a:t>Modificado. L. 863/2003, art. 30.</a:t>
            </a:r>
            <a:r>
              <a:rPr lang="es-ES" dirty="0"/>
              <a:t> Lo dispuesto en este artículo no será aplicable a los miembros de los fondos de empleados, a los miembros de los fondos de pensiones de jubilación e invalidez</a:t>
            </a:r>
            <a:r>
              <a:rPr lang="es-ES" b="1" dirty="0"/>
              <a:t>*</a:t>
            </a:r>
            <a:r>
              <a:rPr lang="es-ES" dirty="0"/>
              <a:t>, a los suscriptores de los fondos de inversión y de los fondos mutuos de inversión, ni será aplicable a los </a:t>
            </a:r>
            <a:r>
              <a:rPr lang="es-ES" i="1" u="sng" dirty="0"/>
              <a:t>accionistas de sociedades anónimas y asimiladas a anónimas.</a:t>
            </a:r>
          </a:p>
          <a:p>
            <a:pPr algn="just">
              <a:spcBef>
                <a:spcPts val="20"/>
              </a:spcBef>
            </a:pPr>
            <a:endParaRPr sz="1950" dirty="0">
              <a:latin typeface="Calibri"/>
              <a:cs typeface="Calibri"/>
            </a:endParaRPr>
          </a:p>
        </p:txBody>
      </p:sp>
    </p:spTree>
    <p:extLst>
      <p:ext uri="{BB962C8B-B14F-4D97-AF65-F5344CB8AC3E}">
        <p14:creationId xmlns:p14="http://schemas.microsoft.com/office/powerpoint/2010/main" val="4101133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794" y="909153"/>
            <a:ext cx="7966120" cy="443711"/>
          </a:xfrm>
          <a:prstGeom prst="rect">
            <a:avLst/>
          </a:prstGeom>
        </p:spPr>
        <p:txBody>
          <a:bodyPr vert="horz" wrap="square" lIns="0" tIns="12700" rIns="0" bIns="0" rtlCol="0" anchor="t">
            <a:spAutoFit/>
          </a:bodyPr>
          <a:lstStyle/>
          <a:p>
            <a:pPr marL="12700">
              <a:spcBef>
                <a:spcPts val="100"/>
              </a:spcBef>
            </a:pPr>
            <a:r>
              <a:rPr lang="es-ES" sz="2800" spc="-5" dirty="0" smtClean="0"/>
              <a:t>SOCIEDAD POR ACCIONES SIMPLIFICADA ESPECIAL</a:t>
            </a:r>
            <a:endParaRPr sz="2800" spc="-5" dirty="0"/>
          </a:p>
        </p:txBody>
      </p:sp>
      <p:sp>
        <p:nvSpPr>
          <p:cNvPr id="4" name="object 4"/>
          <p:cNvSpPr txBox="1"/>
          <p:nvPr/>
        </p:nvSpPr>
        <p:spPr>
          <a:xfrm>
            <a:off x="681645" y="1778278"/>
            <a:ext cx="9750828" cy="1813958"/>
          </a:xfrm>
          <a:prstGeom prst="rect">
            <a:avLst/>
          </a:prstGeom>
        </p:spPr>
        <p:txBody>
          <a:bodyPr vert="horz" wrap="square" lIns="0" tIns="13335" rIns="0" bIns="0" rtlCol="0">
            <a:spAutoFit/>
          </a:bodyPr>
          <a:lstStyle/>
          <a:p>
            <a:pPr algn="just">
              <a:spcBef>
                <a:spcPts val="20"/>
              </a:spcBef>
            </a:pPr>
            <a:r>
              <a:rPr lang="es-ES" sz="1950" dirty="0" smtClean="0">
                <a:latin typeface="Calibri"/>
                <a:cs typeface="Calibri"/>
              </a:rPr>
              <a:t>1.15.	CAPITAL AUTORIZADO ALTO (Art 9, ley 1258 de 2008)</a:t>
            </a:r>
          </a:p>
          <a:p>
            <a:pPr algn="just">
              <a:spcBef>
                <a:spcPts val="20"/>
              </a:spcBef>
            </a:pPr>
            <a:r>
              <a:rPr lang="es-ES" sz="1950" dirty="0">
                <a:latin typeface="Calibri"/>
                <a:cs typeface="Calibri"/>
              </a:rPr>
              <a:t>	</a:t>
            </a:r>
            <a:r>
              <a:rPr lang="es-ES" sz="1950" dirty="0" smtClean="0">
                <a:latin typeface="Calibri"/>
                <a:cs typeface="Calibri"/>
              </a:rPr>
              <a:t>	SUSCRITO NO TIENE QUE SER EL 50%- FAVORECE (Dos años)</a:t>
            </a:r>
          </a:p>
          <a:p>
            <a:pPr algn="just">
              <a:spcBef>
                <a:spcPts val="20"/>
              </a:spcBef>
            </a:pPr>
            <a:r>
              <a:rPr lang="es-ES" sz="1950" dirty="0">
                <a:latin typeface="Calibri"/>
                <a:cs typeface="Calibri"/>
              </a:rPr>
              <a:t>	</a:t>
            </a:r>
            <a:r>
              <a:rPr lang="es-ES" sz="1950" dirty="0" smtClean="0">
                <a:latin typeface="Calibri"/>
                <a:cs typeface="Calibri"/>
              </a:rPr>
              <a:t>	PAGADO DEBE LLEGAR AL SUCRITO.</a:t>
            </a:r>
          </a:p>
          <a:p>
            <a:pPr algn="just">
              <a:spcBef>
                <a:spcPts val="20"/>
              </a:spcBef>
            </a:pPr>
            <a:r>
              <a:rPr lang="es-ES" sz="1950" dirty="0" smtClean="0">
                <a:latin typeface="Calibri"/>
                <a:cs typeface="Calibri"/>
              </a:rPr>
              <a:t>1,16		Neutraliza el incremento de inmuebles patrimonial- No se necesita igualar a catastro a 		la persona natural si es obligatorio.(Independiente NIIF).</a:t>
            </a:r>
          </a:p>
          <a:p>
            <a:pPr algn="just">
              <a:spcBef>
                <a:spcPts val="20"/>
              </a:spcBef>
            </a:pPr>
            <a:r>
              <a:rPr lang="es-ES" sz="1950" dirty="0" smtClean="0">
                <a:latin typeface="Calibri"/>
                <a:cs typeface="Calibri"/>
              </a:rPr>
              <a:t>1.17		Los inmuebles se vuelven muebles.</a:t>
            </a:r>
            <a:endParaRPr sz="1950" dirty="0">
              <a:latin typeface="Calibri"/>
              <a:cs typeface="Calibri"/>
            </a:endParaRPr>
          </a:p>
        </p:txBody>
      </p:sp>
    </p:spTree>
    <p:extLst>
      <p:ext uri="{BB962C8B-B14F-4D97-AF65-F5344CB8AC3E}">
        <p14:creationId xmlns:p14="http://schemas.microsoft.com/office/powerpoint/2010/main" val="1762757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4083" y="360218"/>
            <a:ext cx="8596668" cy="412865"/>
          </a:xfrm>
        </p:spPr>
        <p:txBody>
          <a:bodyPr>
            <a:normAutofit fontScale="90000"/>
          </a:bodyPr>
          <a:lstStyle/>
          <a:p>
            <a:pPr algn="ctr"/>
            <a:r>
              <a:rPr lang="es-ES" dirty="0" smtClean="0"/>
              <a:t>SOCIEDAD PATRIMONIAL</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6370" y="1132339"/>
            <a:ext cx="7315200" cy="5475705"/>
          </a:xfrm>
        </p:spPr>
      </p:pic>
    </p:spTree>
    <p:extLst>
      <p:ext uri="{BB962C8B-B14F-4D97-AF65-F5344CB8AC3E}">
        <p14:creationId xmlns:p14="http://schemas.microsoft.com/office/powerpoint/2010/main" val="142441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6833" y="310342"/>
            <a:ext cx="8596668" cy="545869"/>
          </a:xfrm>
        </p:spPr>
        <p:txBody>
          <a:bodyPr>
            <a:normAutofit fontScale="90000"/>
          </a:bodyPr>
          <a:lstStyle/>
          <a:p>
            <a:pPr algn="ctr"/>
            <a:r>
              <a:rPr lang="es-ES" dirty="0"/>
              <a:t>SOCIEDAD PATRIMONIAL</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793" y="1185962"/>
            <a:ext cx="7589520" cy="5456814"/>
          </a:xfrm>
        </p:spPr>
      </p:pic>
    </p:spTree>
    <p:extLst>
      <p:ext uri="{BB962C8B-B14F-4D97-AF65-F5344CB8AC3E}">
        <p14:creationId xmlns:p14="http://schemas.microsoft.com/office/powerpoint/2010/main" val="2697957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8862" y="685800"/>
            <a:ext cx="7773338" cy="636456"/>
          </a:xfrm>
          <a:prstGeom prst="rect">
            <a:avLst/>
          </a:prstGeom>
        </p:spPr>
        <p:txBody>
          <a:bodyPr vert="horz" wrap="square" lIns="0" tIns="249301" rIns="0" bIns="0" rtlCol="0" anchor="t">
            <a:spAutoFit/>
          </a:bodyPr>
          <a:lstStyle/>
          <a:p>
            <a:pPr marL="1917700" marR="5080" indent="-922655">
              <a:lnSpc>
                <a:spcPts val="3030"/>
              </a:lnSpc>
              <a:spcBef>
                <a:spcPts val="475"/>
              </a:spcBef>
            </a:pPr>
            <a:r>
              <a:rPr sz="2800" spc="-20" dirty="0"/>
              <a:t>ESTATUTOS  </a:t>
            </a:r>
            <a:r>
              <a:rPr sz="2800" spc="-5" dirty="0"/>
              <a:t>ORGANIZACIONALES</a:t>
            </a:r>
            <a:endParaRPr sz="2800" dirty="0"/>
          </a:p>
        </p:txBody>
      </p:sp>
      <p:sp>
        <p:nvSpPr>
          <p:cNvPr id="3" name="object 3"/>
          <p:cNvSpPr txBox="1">
            <a:spLocks noGrp="1"/>
          </p:cNvSpPr>
          <p:nvPr>
            <p:ph sz="quarter" idx="4294967295"/>
          </p:nvPr>
        </p:nvSpPr>
        <p:spPr>
          <a:xfrm>
            <a:off x="2133600" y="1354495"/>
            <a:ext cx="7772870" cy="4564968"/>
          </a:xfrm>
          <a:prstGeom prst="rect">
            <a:avLst/>
          </a:prstGeom>
        </p:spPr>
        <p:txBody>
          <a:bodyPr vert="horz" wrap="square" lIns="0" tIns="102235" rIns="0" bIns="0" rtlCol="0">
            <a:spAutoFit/>
          </a:bodyPr>
          <a:lstStyle/>
          <a:p>
            <a:pPr marL="1767839">
              <a:spcBef>
                <a:spcPts val="805"/>
              </a:spcBef>
            </a:pPr>
            <a:r>
              <a:rPr dirty="0">
                <a:latin typeface="Arial"/>
                <a:cs typeface="Arial"/>
              </a:rPr>
              <a:t>• </a:t>
            </a:r>
            <a:r>
              <a:rPr spc="-10" dirty="0"/>
              <a:t>ACCIONES </a:t>
            </a:r>
            <a:r>
              <a:rPr spc="5" dirty="0"/>
              <a:t>TIPO</a:t>
            </a:r>
            <a:r>
              <a:rPr spc="-425" dirty="0"/>
              <a:t> </a:t>
            </a:r>
            <a:r>
              <a:rPr spc="-10" dirty="0" smtClean="0"/>
              <a:t>PLATINUM</a:t>
            </a:r>
            <a:endParaRPr lang="es-ES" spc="-5" dirty="0"/>
          </a:p>
          <a:p>
            <a:pPr marL="241300" marR="5715" indent="-228600" algn="just">
              <a:lnSpc>
                <a:spcPts val="2590"/>
              </a:lnSpc>
              <a:spcBef>
                <a:spcPts val="1040"/>
              </a:spcBef>
            </a:pPr>
            <a:r>
              <a:rPr lang="es-ES" spc="-5" dirty="0" smtClean="0"/>
              <a:t>Control absoluto de las decisiones (enajenación, compra, usufructo, hipoteca)</a:t>
            </a:r>
          </a:p>
          <a:p>
            <a:pPr marL="241300" marR="5715" indent="-228600" algn="just">
              <a:lnSpc>
                <a:spcPts val="2590"/>
              </a:lnSpc>
              <a:spcBef>
                <a:spcPts val="1040"/>
              </a:spcBef>
            </a:pPr>
            <a:r>
              <a:rPr dirty="0" smtClean="0"/>
              <a:t>El </a:t>
            </a:r>
            <a:r>
              <a:rPr dirty="0"/>
              <a:t>de </a:t>
            </a:r>
            <a:r>
              <a:rPr spc="-5" dirty="0"/>
              <a:t>tomar </a:t>
            </a:r>
            <a:r>
              <a:rPr dirty="0"/>
              <a:t>las </a:t>
            </a:r>
            <a:r>
              <a:rPr spc="-5" dirty="0"/>
              <a:t>decisiones </a:t>
            </a:r>
            <a:r>
              <a:rPr dirty="0"/>
              <a:t>que </a:t>
            </a:r>
            <a:r>
              <a:rPr spc="-5" dirty="0"/>
              <a:t>convengan </a:t>
            </a:r>
            <a:r>
              <a:rPr dirty="0"/>
              <a:t>a los  </a:t>
            </a:r>
            <a:r>
              <a:rPr spc="-10" dirty="0"/>
              <a:t>mejores intereses </a:t>
            </a:r>
            <a:r>
              <a:rPr dirty="0"/>
              <a:t>de la</a:t>
            </a:r>
            <a:r>
              <a:rPr spc="25" dirty="0"/>
              <a:t> </a:t>
            </a:r>
            <a:r>
              <a:rPr dirty="0"/>
              <a:t>Sociedad;</a:t>
            </a:r>
            <a:endParaRPr dirty="0">
              <a:latin typeface="Arial"/>
              <a:cs typeface="Arial"/>
            </a:endParaRPr>
          </a:p>
          <a:p>
            <a:pPr marL="241300" marR="7620" indent="-228600" algn="just">
              <a:lnSpc>
                <a:spcPts val="2590"/>
              </a:lnSpc>
            </a:pPr>
            <a:r>
              <a:rPr dirty="0" smtClean="0"/>
              <a:t> </a:t>
            </a:r>
            <a:r>
              <a:rPr lang="es-ES" dirty="0"/>
              <a:t>E</a:t>
            </a:r>
            <a:r>
              <a:rPr dirty="0" smtClean="0"/>
              <a:t>l </a:t>
            </a:r>
            <a:r>
              <a:rPr dirty="0"/>
              <a:t>de </a:t>
            </a:r>
            <a:r>
              <a:rPr spc="-5" dirty="0"/>
              <a:t>percibir </a:t>
            </a:r>
            <a:r>
              <a:rPr dirty="0"/>
              <a:t>la </a:t>
            </a:r>
            <a:r>
              <a:rPr spc="-5" dirty="0"/>
              <a:t>mayoría </a:t>
            </a:r>
            <a:r>
              <a:rPr dirty="0"/>
              <a:t>de los beneficios </a:t>
            </a:r>
            <a:r>
              <a:rPr spc="-5" dirty="0"/>
              <a:t>sociales  </a:t>
            </a:r>
            <a:r>
              <a:rPr dirty="0"/>
              <a:t>establecidos por los </a:t>
            </a:r>
            <a:r>
              <a:rPr spc="-5" dirty="0"/>
              <a:t>balances </a:t>
            </a:r>
            <a:r>
              <a:rPr dirty="0"/>
              <a:t>de fin de</a:t>
            </a:r>
            <a:r>
              <a:rPr spc="-10" dirty="0"/>
              <a:t> </a:t>
            </a:r>
            <a:r>
              <a:rPr spc="-5" dirty="0"/>
              <a:t>ejercicio;</a:t>
            </a:r>
            <a:endParaRPr dirty="0">
              <a:latin typeface="Arial"/>
              <a:cs typeface="Arial"/>
            </a:endParaRPr>
          </a:p>
          <a:p>
            <a:pPr marL="241300" marR="5080" indent="-228600" algn="just">
              <a:lnSpc>
                <a:spcPct val="90000"/>
              </a:lnSpc>
              <a:spcBef>
                <a:spcPts val="975"/>
              </a:spcBef>
            </a:pPr>
            <a:r>
              <a:rPr dirty="0" smtClean="0"/>
              <a:t> </a:t>
            </a:r>
            <a:r>
              <a:rPr lang="es-ES" dirty="0"/>
              <a:t>E</a:t>
            </a:r>
            <a:r>
              <a:rPr dirty="0" smtClean="0"/>
              <a:t>l </a:t>
            </a:r>
            <a:r>
              <a:rPr dirty="0"/>
              <a:t>de negociar </a:t>
            </a:r>
            <a:r>
              <a:rPr spc="-10" dirty="0"/>
              <a:t>libremente </a:t>
            </a:r>
            <a:r>
              <a:rPr dirty="0"/>
              <a:t>las acciones </a:t>
            </a:r>
            <a:r>
              <a:rPr spc="-10" dirty="0"/>
              <a:t>entre </a:t>
            </a:r>
            <a:r>
              <a:rPr dirty="0"/>
              <a:t>los  </a:t>
            </a:r>
            <a:r>
              <a:rPr spc="-5" dirty="0"/>
              <a:t>titulares </a:t>
            </a:r>
            <a:r>
              <a:rPr dirty="0"/>
              <a:t>de acciones del </a:t>
            </a:r>
            <a:r>
              <a:rPr spc="-5" dirty="0"/>
              <a:t>mismo </a:t>
            </a:r>
            <a:r>
              <a:rPr dirty="0"/>
              <a:t>tipo; y </a:t>
            </a:r>
            <a:r>
              <a:rPr spc="-5" dirty="0"/>
              <a:t>permitir </a:t>
            </a:r>
            <a:r>
              <a:rPr dirty="0"/>
              <a:t>las  transacciones </a:t>
            </a:r>
            <a:r>
              <a:rPr spc="-10" dirty="0"/>
              <a:t>entre </a:t>
            </a:r>
            <a:r>
              <a:rPr dirty="0" err="1"/>
              <a:t>los</a:t>
            </a:r>
            <a:r>
              <a:rPr spc="15" dirty="0"/>
              <a:t> </a:t>
            </a:r>
            <a:r>
              <a:rPr spc="-5" dirty="0" err="1" smtClean="0"/>
              <a:t>demás</a:t>
            </a:r>
            <a:r>
              <a:rPr spc="-5" dirty="0" smtClean="0"/>
              <a:t>.</a:t>
            </a:r>
            <a:endParaRPr lang="es-ES" spc="-5" dirty="0" smtClean="0"/>
          </a:p>
          <a:p>
            <a:pPr marL="241300" marR="5080" indent="-228600" algn="just">
              <a:lnSpc>
                <a:spcPct val="90000"/>
              </a:lnSpc>
              <a:spcBef>
                <a:spcPts val="975"/>
              </a:spcBef>
            </a:pPr>
            <a:r>
              <a:rPr lang="es-ES" spc="360" dirty="0" smtClean="0"/>
              <a:t> E</a:t>
            </a:r>
            <a:r>
              <a:rPr dirty="0" smtClean="0"/>
              <a:t>l</a:t>
            </a:r>
            <a:r>
              <a:rPr spc="365" dirty="0" smtClean="0"/>
              <a:t> </a:t>
            </a:r>
            <a:r>
              <a:rPr dirty="0"/>
              <a:t>de</a:t>
            </a:r>
            <a:r>
              <a:rPr spc="360" dirty="0"/>
              <a:t> </a:t>
            </a:r>
            <a:r>
              <a:rPr dirty="0"/>
              <a:t>inspeccionar</a:t>
            </a:r>
            <a:r>
              <a:rPr spc="355" dirty="0"/>
              <a:t> </a:t>
            </a:r>
            <a:r>
              <a:rPr spc="-5" dirty="0"/>
              <a:t>libremente</a:t>
            </a:r>
            <a:r>
              <a:rPr spc="375" dirty="0"/>
              <a:t> </a:t>
            </a:r>
            <a:r>
              <a:rPr dirty="0"/>
              <a:t>los</a:t>
            </a:r>
            <a:r>
              <a:rPr spc="365" dirty="0"/>
              <a:t> </a:t>
            </a:r>
            <a:r>
              <a:rPr spc="-5" dirty="0"/>
              <a:t>libros</a:t>
            </a:r>
            <a:r>
              <a:rPr spc="365" dirty="0"/>
              <a:t> </a:t>
            </a:r>
            <a:r>
              <a:rPr dirty="0"/>
              <a:t>y</a:t>
            </a:r>
            <a:r>
              <a:rPr spc="350" dirty="0"/>
              <a:t> </a:t>
            </a:r>
            <a:r>
              <a:rPr spc="-5" dirty="0" err="1" smtClean="0"/>
              <a:t>papeles</a:t>
            </a:r>
            <a:r>
              <a:rPr lang="es-ES" dirty="0">
                <a:latin typeface="Arial"/>
                <a:cs typeface="Arial"/>
              </a:rPr>
              <a:t> </a:t>
            </a:r>
            <a:r>
              <a:rPr spc="-5" dirty="0" err="1" smtClean="0"/>
              <a:t>sociales</a:t>
            </a:r>
            <a:r>
              <a:rPr spc="-5" dirty="0"/>
              <a:t>,</a:t>
            </a:r>
            <a:endParaRPr dirty="0"/>
          </a:p>
          <a:p>
            <a:pPr marL="241300" marR="6985" indent="-228600">
              <a:lnSpc>
                <a:spcPts val="2590"/>
              </a:lnSpc>
              <a:spcBef>
                <a:spcPts val="1035"/>
              </a:spcBef>
              <a:tabLst>
                <a:tab pos="324485" algn="l"/>
              </a:tabLst>
            </a:pPr>
            <a:r>
              <a:rPr dirty="0" smtClean="0"/>
              <a:t> </a:t>
            </a:r>
            <a:r>
              <a:rPr lang="es-ES" dirty="0"/>
              <a:t>E</a:t>
            </a:r>
            <a:r>
              <a:rPr dirty="0" smtClean="0"/>
              <a:t>l </a:t>
            </a:r>
            <a:r>
              <a:rPr dirty="0"/>
              <a:t>de </a:t>
            </a:r>
            <a:r>
              <a:rPr spc="-30" dirty="0"/>
              <a:t>recibir, </a:t>
            </a:r>
            <a:r>
              <a:rPr dirty="0" err="1"/>
              <a:t>en</a:t>
            </a:r>
            <a:r>
              <a:rPr dirty="0"/>
              <a:t> caso de </a:t>
            </a:r>
            <a:r>
              <a:rPr spc="-5" dirty="0"/>
              <a:t>liquidación </a:t>
            </a:r>
            <a:r>
              <a:rPr dirty="0"/>
              <a:t>de la </a:t>
            </a:r>
            <a:r>
              <a:rPr spc="-5" dirty="0"/>
              <a:t>Sociedad,  </a:t>
            </a:r>
            <a:r>
              <a:rPr dirty="0"/>
              <a:t>una parte </a:t>
            </a:r>
            <a:r>
              <a:rPr spc="-10" dirty="0"/>
              <a:t>proporcional </a:t>
            </a:r>
            <a:r>
              <a:rPr dirty="0"/>
              <a:t>de los</a:t>
            </a:r>
            <a:r>
              <a:rPr spc="-5" dirty="0"/>
              <a:t> </a:t>
            </a:r>
            <a:r>
              <a:rPr spc="-5" dirty="0" err="1"/>
              <a:t>activos</a:t>
            </a:r>
            <a:r>
              <a:rPr spc="-5" dirty="0" smtClean="0"/>
              <a:t>.</a:t>
            </a:r>
            <a:r>
              <a:rPr lang="es-ES" spc="-5" dirty="0" smtClean="0"/>
              <a:t> (Posiblemente nada y no es el objeto)</a:t>
            </a:r>
            <a:endParaRPr dirty="0">
              <a:latin typeface="Arial"/>
              <a:cs typeface="Arial"/>
            </a:endParaRPr>
          </a:p>
        </p:txBody>
      </p:sp>
    </p:spTree>
    <p:extLst>
      <p:ext uri="{BB962C8B-B14F-4D97-AF65-F5344CB8AC3E}">
        <p14:creationId xmlns:p14="http://schemas.microsoft.com/office/powerpoint/2010/main" val="2381006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332" y="1099854"/>
            <a:ext cx="7773338" cy="633507"/>
          </a:xfrm>
          <a:prstGeom prst="rect">
            <a:avLst/>
          </a:prstGeom>
        </p:spPr>
        <p:txBody>
          <a:bodyPr vert="horz" wrap="square" lIns="0" tIns="81280" rIns="0" bIns="0" rtlCol="0" anchor="t">
            <a:spAutoFit/>
          </a:bodyPr>
          <a:lstStyle/>
          <a:p>
            <a:pPr marL="1330960" marR="5080" indent="-1318895">
              <a:lnSpc>
                <a:spcPts val="4320"/>
              </a:lnSpc>
              <a:spcBef>
                <a:spcPts val="640"/>
              </a:spcBef>
            </a:pPr>
            <a:r>
              <a:rPr sz="4000" spc="-25" dirty="0"/>
              <a:t>ESTATUTOS  </a:t>
            </a:r>
            <a:r>
              <a:rPr sz="4000" spc="-10" dirty="0"/>
              <a:t>ORGANIZACIONALES</a:t>
            </a:r>
            <a:endParaRPr sz="4000" dirty="0"/>
          </a:p>
        </p:txBody>
      </p:sp>
      <p:sp>
        <p:nvSpPr>
          <p:cNvPr id="3" name="object 3"/>
          <p:cNvSpPr txBox="1"/>
          <p:nvPr/>
        </p:nvSpPr>
        <p:spPr>
          <a:xfrm>
            <a:off x="2426005" y="2129409"/>
            <a:ext cx="7388225" cy="3222164"/>
          </a:xfrm>
          <a:prstGeom prst="rect">
            <a:avLst/>
          </a:prstGeom>
        </p:spPr>
        <p:txBody>
          <a:bodyPr vert="horz" wrap="square" lIns="0" tIns="44450" rIns="0" bIns="0" rtlCol="0">
            <a:spAutoFit/>
          </a:bodyPr>
          <a:lstStyle/>
          <a:p>
            <a:pPr marL="241300" marR="5080" indent="-228600" algn="just">
              <a:lnSpc>
                <a:spcPct val="90000"/>
              </a:lnSpc>
              <a:spcBef>
                <a:spcPts val="350"/>
              </a:spcBef>
            </a:pPr>
            <a:r>
              <a:rPr sz="2100" dirty="0">
                <a:latin typeface="Arial"/>
                <a:cs typeface="Arial"/>
              </a:rPr>
              <a:t>• </a:t>
            </a:r>
            <a:r>
              <a:rPr sz="2100" spc="-5" dirty="0">
                <a:latin typeface="Segoe UI Semilight"/>
                <a:cs typeface="Segoe UI Semilight"/>
              </a:rPr>
              <a:t>Las Acciones </a:t>
            </a:r>
            <a:r>
              <a:rPr sz="2100" dirty="0">
                <a:latin typeface="Segoe UI Semilight"/>
                <a:cs typeface="Segoe UI Semilight"/>
              </a:rPr>
              <a:t>Tipo Platinum </a:t>
            </a:r>
            <a:r>
              <a:rPr sz="2100" spc="-5" dirty="0">
                <a:latin typeface="Segoe UI Semilight"/>
                <a:cs typeface="Segoe UI Semilight"/>
              </a:rPr>
              <a:t>podrán </a:t>
            </a:r>
            <a:r>
              <a:rPr sz="2100" spc="-10" dirty="0">
                <a:latin typeface="Segoe UI Semilight"/>
                <a:cs typeface="Segoe UI Semilight"/>
              </a:rPr>
              <a:t>ser </a:t>
            </a:r>
            <a:r>
              <a:rPr sz="2100" spc="-5" dirty="0">
                <a:latin typeface="Segoe UI Semilight"/>
                <a:cs typeface="Segoe UI Semilight"/>
              </a:rPr>
              <a:t>suscritas únicamente  por </a:t>
            </a:r>
            <a:r>
              <a:rPr sz="2100" dirty="0">
                <a:latin typeface="Segoe UI Semilight"/>
                <a:cs typeface="Segoe UI Semilight"/>
              </a:rPr>
              <a:t>el </a:t>
            </a:r>
            <a:r>
              <a:rPr sz="2100" spc="-5" dirty="0" err="1">
                <a:latin typeface="Segoe UI Semilight"/>
                <a:cs typeface="Segoe UI Semilight"/>
              </a:rPr>
              <a:t>señor</a:t>
            </a:r>
            <a:r>
              <a:rPr sz="2100" spc="-5" dirty="0">
                <a:latin typeface="Segoe UI Semilight"/>
                <a:cs typeface="Segoe UI Semilight"/>
              </a:rPr>
              <a:t> </a:t>
            </a:r>
            <a:r>
              <a:rPr lang="es-ES" sz="2100" spc="-5" dirty="0" err="1">
                <a:latin typeface="Segoe UI Semilight"/>
                <a:cs typeface="Segoe UI Semilight"/>
              </a:rPr>
              <a:t>xxxxxxxxxxxxxxxxxxxxx</a:t>
            </a:r>
            <a:r>
              <a:rPr lang="es-ES" sz="2100" spc="-5" dirty="0">
                <a:latin typeface="Segoe UI Semilight"/>
                <a:cs typeface="Segoe UI Semilight"/>
              </a:rPr>
              <a:t> </a:t>
            </a:r>
            <a:r>
              <a:rPr sz="2100" spc="-5" dirty="0" err="1">
                <a:latin typeface="Segoe UI Semilight"/>
                <a:cs typeface="Segoe UI Semilight"/>
              </a:rPr>
              <a:t>identificado</a:t>
            </a:r>
            <a:r>
              <a:rPr sz="2100" spc="-5" dirty="0">
                <a:latin typeface="Segoe UI Semilight"/>
                <a:cs typeface="Segoe UI Semilight"/>
              </a:rPr>
              <a:t>  con cedula de </a:t>
            </a:r>
            <a:r>
              <a:rPr sz="2100" spc="-5" dirty="0" err="1">
                <a:latin typeface="Segoe UI Semilight"/>
                <a:cs typeface="Segoe UI Semilight"/>
              </a:rPr>
              <a:t>ciudadanía</a:t>
            </a:r>
            <a:r>
              <a:rPr sz="2100" spc="-5" dirty="0">
                <a:latin typeface="Segoe UI Semilight"/>
                <a:cs typeface="Segoe UI Semilight"/>
              </a:rPr>
              <a:t> </a:t>
            </a:r>
            <a:r>
              <a:rPr lang="es-ES" sz="2100" spc="-5" dirty="0" err="1">
                <a:latin typeface="Segoe UI Semilight"/>
                <a:cs typeface="Segoe UI Semilight"/>
              </a:rPr>
              <a:t>xxxxxxxxxxx</a:t>
            </a:r>
            <a:r>
              <a:rPr lang="es-ES" sz="2100" spc="-5" dirty="0">
                <a:latin typeface="Segoe UI Semilight"/>
                <a:cs typeface="Segoe UI Semilight"/>
              </a:rPr>
              <a:t>  </a:t>
            </a:r>
            <a:r>
              <a:rPr sz="2100" spc="-5" dirty="0" err="1">
                <a:latin typeface="Segoe UI Semilight"/>
                <a:cs typeface="Segoe UI Semilight"/>
              </a:rPr>
              <a:t>expedida</a:t>
            </a:r>
            <a:r>
              <a:rPr sz="2100" spc="-5" dirty="0">
                <a:latin typeface="Segoe UI Semilight"/>
                <a:cs typeface="Segoe UI Semilight"/>
              </a:rPr>
              <a:t> </a:t>
            </a:r>
            <a:r>
              <a:rPr sz="2100" spc="-15" dirty="0" err="1">
                <a:latin typeface="Segoe UI Semilight"/>
                <a:cs typeface="Segoe UI Semilight"/>
              </a:rPr>
              <a:t>en</a:t>
            </a:r>
            <a:r>
              <a:rPr sz="2100" spc="-15" dirty="0">
                <a:latin typeface="Segoe UI Semilight"/>
                <a:cs typeface="Segoe UI Semilight"/>
              </a:rPr>
              <a:t> </a:t>
            </a:r>
            <a:r>
              <a:rPr lang="es-ES" sz="2100" spc="-15" dirty="0" err="1">
                <a:latin typeface="Segoe UI Semilight"/>
                <a:cs typeface="Segoe UI Semilight"/>
              </a:rPr>
              <a:t>xxxxxxx</a:t>
            </a:r>
            <a:r>
              <a:rPr sz="2100" spc="-5" dirty="0">
                <a:latin typeface="Segoe UI Semilight"/>
                <a:cs typeface="Segoe UI Semilight"/>
              </a:rPr>
              <a:t>.</a:t>
            </a:r>
            <a:endParaRPr sz="2100" dirty="0">
              <a:latin typeface="Segoe UI Semilight"/>
              <a:cs typeface="Segoe UI Semilight"/>
            </a:endParaRPr>
          </a:p>
          <a:p>
            <a:pPr marL="241300" marR="5715" indent="-228600" algn="just">
              <a:lnSpc>
                <a:spcPct val="90000"/>
              </a:lnSpc>
              <a:spcBef>
                <a:spcPts val="994"/>
              </a:spcBef>
            </a:pPr>
            <a:r>
              <a:rPr sz="2100" dirty="0">
                <a:latin typeface="Arial"/>
                <a:cs typeface="Arial"/>
              </a:rPr>
              <a:t>• </a:t>
            </a:r>
            <a:r>
              <a:rPr sz="2100" spc="-5" dirty="0">
                <a:latin typeface="Segoe UI Semilight"/>
                <a:cs typeface="Segoe UI Semilight"/>
              </a:rPr>
              <a:t>Las Acciones </a:t>
            </a:r>
            <a:r>
              <a:rPr sz="2100" dirty="0">
                <a:latin typeface="Segoe UI Semilight"/>
                <a:cs typeface="Segoe UI Semilight"/>
              </a:rPr>
              <a:t>Tipo Platinum </a:t>
            </a:r>
            <a:r>
              <a:rPr sz="2100" dirty="0" err="1">
                <a:latin typeface="Segoe UI Semilight"/>
                <a:cs typeface="Segoe UI Semilight"/>
              </a:rPr>
              <a:t>en</a:t>
            </a:r>
            <a:r>
              <a:rPr sz="2100" dirty="0">
                <a:latin typeface="Segoe UI Semilight"/>
                <a:cs typeface="Segoe UI Semilight"/>
              </a:rPr>
              <a:t> </a:t>
            </a:r>
            <a:r>
              <a:rPr sz="2100" spc="-5" dirty="0">
                <a:latin typeface="Segoe UI Semilight"/>
                <a:cs typeface="Segoe UI Semilight"/>
              </a:rPr>
              <a:t>circulación </a:t>
            </a:r>
            <a:r>
              <a:rPr sz="2100" spc="-10" dirty="0">
                <a:latin typeface="Segoe UI Semilight"/>
                <a:cs typeface="Segoe UI Semilight"/>
              </a:rPr>
              <a:t>conforman </a:t>
            </a:r>
            <a:r>
              <a:rPr sz="2100" dirty="0">
                <a:latin typeface="Segoe UI Semilight"/>
                <a:cs typeface="Segoe UI Semilight"/>
              </a:rPr>
              <a:t>el </a:t>
            </a:r>
            <a:r>
              <a:rPr sz="2100" spc="-5" dirty="0">
                <a:latin typeface="Segoe UI Semilight"/>
                <a:cs typeface="Segoe UI Semilight"/>
              </a:rPr>
              <a:t>100%  de los </a:t>
            </a:r>
            <a:r>
              <a:rPr sz="2100" spc="-10" dirty="0">
                <a:latin typeface="Segoe UI Semilight"/>
                <a:cs typeface="Segoe UI Semilight"/>
              </a:rPr>
              <a:t>derechos </a:t>
            </a:r>
            <a:r>
              <a:rPr sz="2100" spc="-5" dirty="0">
                <a:latin typeface="Segoe UI Semilight"/>
                <a:cs typeface="Segoe UI Semilight"/>
              </a:rPr>
              <a:t>de </a:t>
            </a:r>
            <a:r>
              <a:rPr sz="2100" spc="-10" dirty="0">
                <a:latin typeface="Segoe UI Semilight"/>
                <a:cs typeface="Segoe UI Semilight"/>
              </a:rPr>
              <a:t>voto, </a:t>
            </a:r>
            <a:r>
              <a:rPr sz="2100" spc="-5" dirty="0">
                <a:latin typeface="Segoe UI Semilight"/>
                <a:cs typeface="Segoe UI Semilight"/>
              </a:rPr>
              <a:t>considerando </a:t>
            </a:r>
            <a:r>
              <a:rPr sz="2100" spc="-10" dirty="0">
                <a:latin typeface="Segoe UI Semilight"/>
                <a:cs typeface="Segoe UI Semilight"/>
              </a:rPr>
              <a:t>que </a:t>
            </a:r>
            <a:r>
              <a:rPr sz="2100" dirty="0">
                <a:latin typeface="Segoe UI Semilight"/>
                <a:cs typeface="Segoe UI Semilight"/>
              </a:rPr>
              <a:t>las </a:t>
            </a:r>
            <a:r>
              <a:rPr sz="2100" spc="-5" dirty="0">
                <a:latin typeface="Segoe UI Semilight"/>
                <a:cs typeface="Segoe UI Semilight"/>
              </a:rPr>
              <a:t>Acciones </a:t>
            </a:r>
            <a:r>
              <a:rPr sz="2100" dirty="0">
                <a:latin typeface="Segoe UI Semilight"/>
                <a:cs typeface="Segoe UI Semilight"/>
              </a:rPr>
              <a:t>Tipo  </a:t>
            </a:r>
            <a:r>
              <a:rPr sz="2100" spc="-5" dirty="0">
                <a:latin typeface="Segoe UI Semilight"/>
                <a:cs typeface="Segoe UI Semilight"/>
              </a:rPr>
              <a:t>Gold, </a:t>
            </a:r>
            <a:r>
              <a:rPr sz="2100" dirty="0">
                <a:latin typeface="Segoe UI Semilight"/>
                <a:cs typeface="Segoe UI Semilight"/>
              </a:rPr>
              <a:t>Tipo </a:t>
            </a:r>
            <a:r>
              <a:rPr sz="2100" spc="-5" dirty="0">
                <a:latin typeface="Segoe UI Semilight"/>
                <a:cs typeface="Segoe UI Semilight"/>
              </a:rPr>
              <a:t>Premium </a:t>
            </a:r>
            <a:r>
              <a:rPr sz="2100" dirty="0">
                <a:latin typeface="Segoe UI Semilight"/>
                <a:cs typeface="Segoe UI Semilight"/>
              </a:rPr>
              <a:t>A </a:t>
            </a:r>
            <a:r>
              <a:rPr sz="2100" u="heavy" spc="-5" dirty="0">
                <a:uFill>
                  <a:solidFill>
                    <a:srgbClr val="000000"/>
                  </a:solidFill>
                </a:uFill>
                <a:latin typeface="Segoe UI Semilight"/>
                <a:cs typeface="Segoe UI Semilight"/>
              </a:rPr>
              <a:t>no </a:t>
            </a:r>
            <a:r>
              <a:rPr sz="2100" u="heavy" spc="-10" dirty="0">
                <a:uFill>
                  <a:solidFill>
                    <a:srgbClr val="000000"/>
                  </a:solidFill>
                </a:uFill>
                <a:latin typeface="Segoe UI Semilight"/>
                <a:cs typeface="Segoe UI Semilight"/>
              </a:rPr>
              <a:t>confieren derecho </a:t>
            </a:r>
            <a:r>
              <a:rPr sz="2100" u="heavy" dirty="0">
                <a:uFill>
                  <a:solidFill>
                    <a:srgbClr val="000000"/>
                  </a:solidFill>
                </a:uFill>
                <a:latin typeface="Segoe UI Semilight"/>
                <a:cs typeface="Segoe UI Semilight"/>
              </a:rPr>
              <a:t>a </a:t>
            </a:r>
            <a:r>
              <a:rPr sz="2100" u="heavy" spc="-15" dirty="0">
                <a:uFill>
                  <a:solidFill>
                    <a:srgbClr val="000000"/>
                  </a:solidFill>
                </a:uFill>
                <a:latin typeface="Segoe UI Semilight"/>
                <a:cs typeface="Segoe UI Semilight"/>
              </a:rPr>
              <a:t>voto, </a:t>
            </a:r>
            <a:r>
              <a:rPr sz="2100" u="heavy" spc="-5" dirty="0">
                <a:uFill>
                  <a:solidFill>
                    <a:srgbClr val="000000"/>
                  </a:solidFill>
                </a:uFill>
                <a:latin typeface="Segoe UI Semilight"/>
                <a:cs typeface="Segoe UI Semilight"/>
              </a:rPr>
              <a:t>sin </a:t>
            </a:r>
            <a:r>
              <a:rPr sz="2100" spc="-5" dirty="0">
                <a:latin typeface="Segoe UI Semilight"/>
                <a:cs typeface="Segoe UI Semilight"/>
              </a:rPr>
              <a:t> </a:t>
            </a:r>
            <a:r>
              <a:rPr sz="2100" u="heavy" spc="-5" dirty="0">
                <a:uFill>
                  <a:solidFill>
                    <a:srgbClr val="000000"/>
                  </a:solidFill>
                </a:uFill>
                <a:latin typeface="Segoe UI Semilight"/>
                <a:cs typeface="Segoe UI Semilight"/>
              </a:rPr>
              <a:t>perjuicio de lo </a:t>
            </a:r>
            <a:r>
              <a:rPr sz="2100" u="heavy" spc="-10" dirty="0">
                <a:uFill>
                  <a:solidFill>
                    <a:srgbClr val="000000"/>
                  </a:solidFill>
                </a:uFill>
                <a:latin typeface="Segoe UI Semilight"/>
                <a:cs typeface="Segoe UI Semilight"/>
              </a:rPr>
              <a:t>dispuesto </a:t>
            </a:r>
            <a:r>
              <a:rPr sz="2100" u="heavy" dirty="0" err="1">
                <a:uFill>
                  <a:solidFill>
                    <a:srgbClr val="000000"/>
                  </a:solidFill>
                </a:uFill>
                <a:latin typeface="Segoe UI Semilight"/>
                <a:cs typeface="Segoe UI Semilight"/>
              </a:rPr>
              <a:t>en</a:t>
            </a:r>
            <a:r>
              <a:rPr sz="2100" u="heavy" dirty="0">
                <a:uFill>
                  <a:solidFill>
                    <a:srgbClr val="000000"/>
                  </a:solidFill>
                </a:uFill>
                <a:latin typeface="Segoe UI Semilight"/>
                <a:cs typeface="Segoe UI Semilight"/>
              </a:rPr>
              <a:t> el </a:t>
            </a:r>
            <a:r>
              <a:rPr sz="2100" u="heavy" spc="5" dirty="0">
                <a:uFill>
                  <a:solidFill>
                    <a:srgbClr val="000000"/>
                  </a:solidFill>
                </a:uFill>
                <a:latin typeface="Segoe UI Semilight"/>
                <a:cs typeface="Segoe UI Semilight"/>
              </a:rPr>
              <a:t>artículo 10° </a:t>
            </a:r>
            <a:r>
              <a:rPr sz="2100" u="heavy" spc="-5" dirty="0">
                <a:uFill>
                  <a:solidFill>
                    <a:srgbClr val="000000"/>
                  </a:solidFill>
                </a:uFill>
                <a:latin typeface="Segoe UI Semilight"/>
                <a:cs typeface="Segoe UI Semilight"/>
              </a:rPr>
              <a:t>de </a:t>
            </a:r>
            <a:r>
              <a:rPr sz="2100" u="heavy" dirty="0">
                <a:uFill>
                  <a:solidFill>
                    <a:srgbClr val="000000"/>
                  </a:solidFill>
                </a:uFill>
                <a:latin typeface="Segoe UI Semilight"/>
                <a:cs typeface="Segoe UI Semilight"/>
              </a:rPr>
              <a:t>estos</a:t>
            </a:r>
            <a:r>
              <a:rPr sz="2100" u="heavy" spc="-40" dirty="0">
                <a:uFill>
                  <a:solidFill>
                    <a:srgbClr val="000000"/>
                  </a:solidFill>
                </a:uFill>
                <a:latin typeface="Segoe UI Semilight"/>
                <a:cs typeface="Segoe UI Semilight"/>
              </a:rPr>
              <a:t> </a:t>
            </a:r>
            <a:r>
              <a:rPr sz="2100" u="heavy" spc="-5" dirty="0">
                <a:uFill>
                  <a:solidFill>
                    <a:srgbClr val="000000"/>
                  </a:solidFill>
                </a:uFill>
                <a:latin typeface="Segoe UI Semilight"/>
                <a:cs typeface="Segoe UI Semilight"/>
              </a:rPr>
              <a:t>Estatutos.</a:t>
            </a:r>
            <a:endParaRPr sz="2100" dirty="0">
              <a:latin typeface="Segoe UI Semilight"/>
              <a:cs typeface="Segoe UI Semilight"/>
            </a:endParaRPr>
          </a:p>
          <a:p>
            <a:pPr marL="241300" marR="5715" indent="-228600" algn="just">
              <a:lnSpc>
                <a:spcPts val="2270"/>
              </a:lnSpc>
              <a:spcBef>
                <a:spcPts val="1030"/>
              </a:spcBef>
            </a:pPr>
            <a:r>
              <a:rPr sz="2100" dirty="0">
                <a:latin typeface="Arial"/>
                <a:cs typeface="Arial"/>
              </a:rPr>
              <a:t>• </a:t>
            </a:r>
            <a:r>
              <a:rPr sz="2100" spc="-5" dirty="0">
                <a:latin typeface="Segoe UI Semilight"/>
                <a:cs typeface="Segoe UI Semilight"/>
              </a:rPr>
              <a:t>La falta </a:t>
            </a:r>
            <a:r>
              <a:rPr sz="2100" dirty="0">
                <a:latin typeface="Segoe UI Semilight"/>
                <a:cs typeface="Segoe UI Semilight"/>
              </a:rPr>
              <a:t>o </a:t>
            </a:r>
            <a:r>
              <a:rPr sz="2100" spc="-5" dirty="0">
                <a:latin typeface="Segoe UI Semilight"/>
                <a:cs typeface="Segoe UI Semilight"/>
              </a:rPr>
              <a:t>incapacidad absoluta de los titulares de </a:t>
            </a:r>
            <a:r>
              <a:rPr sz="2100" dirty="0">
                <a:latin typeface="Segoe UI Semilight"/>
                <a:cs typeface="Segoe UI Semilight"/>
              </a:rPr>
              <a:t>las </a:t>
            </a:r>
            <a:r>
              <a:rPr sz="2100" spc="-5" dirty="0">
                <a:latin typeface="Segoe UI Semilight"/>
                <a:cs typeface="Segoe UI Semilight"/>
              </a:rPr>
              <a:t>Acciones  Tipo </a:t>
            </a:r>
            <a:r>
              <a:rPr sz="2100" dirty="0">
                <a:latin typeface="Segoe UI Semilight"/>
                <a:cs typeface="Segoe UI Semilight"/>
              </a:rPr>
              <a:t>Platinum, </a:t>
            </a:r>
            <a:r>
              <a:rPr sz="2100" spc="-10" dirty="0">
                <a:latin typeface="Segoe UI Semilight"/>
                <a:cs typeface="Segoe UI Semilight"/>
              </a:rPr>
              <a:t>se regirá </a:t>
            </a:r>
            <a:r>
              <a:rPr sz="2100" spc="-5" dirty="0">
                <a:latin typeface="Segoe UI Semilight"/>
                <a:cs typeface="Segoe UI Semilight"/>
              </a:rPr>
              <a:t>por lo dispuesto </a:t>
            </a:r>
            <a:r>
              <a:rPr sz="2100" dirty="0" err="1">
                <a:latin typeface="Segoe UI Semilight"/>
                <a:cs typeface="Segoe UI Semilight"/>
              </a:rPr>
              <a:t>en</a:t>
            </a:r>
            <a:r>
              <a:rPr sz="2100" dirty="0">
                <a:latin typeface="Segoe UI Semilight"/>
                <a:cs typeface="Segoe UI Semilight"/>
              </a:rPr>
              <a:t> el </a:t>
            </a:r>
            <a:r>
              <a:rPr sz="2100" spc="5" dirty="0">
                <a:latin typeface="Segoe UI Semilight"/>
                <a:cs typeface="Segoe UI Semilight"/>
              </a:rPr>
              <a:t>artículo </a:t>
            </a:r>
            <a:r>
              <a:rPr sz="2100" dirty="0">
                <a:latin typeface="Segoe UI Semilight"/>
                <a:cs typeface="Segoe UI Semilight"/>
              </a:rPr>
              <a:t>10° </a:t>
            </a:r>
            <a:r>
              <a:rPr sz="2100" spc="-10" dirty="0">
                <a:latin typeface="Segoe UI Semilight"/>
                <a:cs typeface="Segoe UI Semilight"/>
              </a:rPr>
              <a:t>de  </a:t>
            </a:r>
            <a:r>
              <a:rPr sz="2100" spc="-5" dirty="0">
                <a:latin typeface="Segoe UI Semilight"/>
                <a:cs typeface="Segoe UI Semilight"/>
              </a:rPr>
              <a:t>estos</a:t>
            </a:r>
            <a:r>
              <a:rPr sz="2100" spc="-35" dirty="0">
                <a:latin typeface="Segoe UI Semilight"/>
                <a:cs typeface="Segoe UI Semilight"/>
              </a:rPr>
              <a:t> </a:t>
            </a:r>
            <a:r>
              <a:rPr sz="2100" spc="-5" dirty="0">
                <a:latin typeface="Segoe UI Semilight"/>
                <a:cs typeface="Segoe UI Semilight"/>
              </a:rPr>
              <a:t>Estatutos.</a:t>
            </a:r>
            <a:endParaRPr sz="2100" dirty="0">
              <a:latin typeface="Segoe UI Semilight"/>
              <a:cs typeface="Segoe UI Semilight"/>
            </a:endParaRPr>
          </a:p>
        </p:txBody>
      </p:sp>
    </p:spTree>
    <p:extLst>
      <p:ext uri="{BB962C8B-B14F-4D97-AF65-F5344CB8AC3E}">
        <p14:creationId xmlns:p14="http://schemas.microsoft.com/office/powerpoint/2010/main" val="3103654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495993"/>
          </a:xfrm>
        </p:spPr>
        <p:txBody>
          <a:bodyPr>
            <a:normAutofit fontScale="90000"/>
          </a:bodyPr>
          <a:lstStyle/>
          <a:p>
            <a:pPr algn="ctr"/>
            <a:r>
              <a:rPr lang="es-ES" spc="-25" dirty="0"/>
              <a:t>ESTATUTOS  </a:t>
            </a:r>
            <a:r>
              <a:rPr lang="es-ES" spc="-10" dirty="0"/>
              <a:t>ORGANIZACIONALES</a:t>
            </a:r>
            <a:endParaRPr lang="es-ES" dirty="0"/>
          </a:p>
        </p:txBody>
      </p:sp>
      <p:sp>
        <p:nvSpPr>
          <p:cNvPr id="3" name="Marcador de contenido 2"/>
          <p:cNvSpPr>
            <a:spLocks noGrp="1"/>
          </p:cNvSpPr>
          <p:nvPr>
            <p:ph idx="1"/>
          </p:nvPr>
        </p:nvSpPr>
        <p:spPr>
          <a:xfrm>
            <a:off x="677334" y="1463041"/>
            <a:ext cx="8596668" cy="4578322"/>
          </a:xfrm>
        </p:spPr>
        <p:txBody>
          <a:bodyPr/>
          <a:lstStyle/>
          <a:p>
            <a:pPr marL="0" indent="0" algn="just">
              <a:lnSpc>
                <a:spcPct val="150000"/>
              </a:lnSpc>
              <a:spcBef>
                <a:spcPts val="0"/>
              </a:spcBef>
              <a:buNone/>
            </a:pPr>
            <a:r>
              <a:rPr lang="es-ES" dirty="0" smtClean="0"/>
              <a:t> </a:t>
            </a:r>
            <a:r>
              <a:rPr lang="es-ES" b="1" dirty="0"/>
              <a:t>Obligaciones que adquieren las acciones TIPO PLATINUM y TIPO GOLD</a:t>
            </a:r>
            <a:r>
              <a:rPr lang="es-ES" dirty="0"/>
              <a:t>. Son obligaciones de los accionistas Tipo </a:t>
            </a:r>
            <a:r>
              <a:rPr lang="es-ES" dirty="0" err="1"/>
              <a:t>Platinum</a:t>
            </a:r>
            <a:r>
              <a:rPr lang="es-ES" dirty="0"/>
              <a:t> y Tipo Gold :  a) pagar en su totalidad el monto de sus aportes en el plazo convenido; b) el de llevar a cabo el exacto cumplimiento de las resoluciones y decisiones de la asamblea, de conformidad con estos estatutos y la ley ; c) serán responsables de las perdidas y deudas de la sociedad pero solo hasta el monto de sus aportes, sin perjuicio de lo dispuesto en el artículo 42 de la ley 1258 de 2008; d) desempeñar personalmente los cargos que le sean conferidos por designación de la asamblea y, e) rendir cuentas de su administración en los términos que estipulen los estatutos y la ley.</a:t>
            </a:r>
          </a:p>
          <a:p>
            <a:pPr algn="just">
              <a:lnSpc>
                <a:spcPct val="150000"/>
              </a:lnSpc>
              <a:spcBef>
                <a:spcPts val="0"/>
              </a:spcBef>
            </a:pPr>
            <a:endParaRPr lang="es-ES" dirty="0"/>
          </a:p>
        </p:txBody>
      </p:sp>
    </p:spTree>
    <p:extLst>
      <p:ext uri="{BB962C8B-B14F-4D97-AF65-F5344CB8AC3E}">
        <p14:creationId xmlns:p14="http://schemas.microsoft.com/office/powerpoint/2010/main" val="104433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5987" y="238300"/>
            <a:ext cx="7773338" cy="633507"/>
          </a:xfrm>
          <a:prstGeom prst="rect">
            <a:avLst/>
          </a:prstGeom>
        </p:spPr>
        <p:txBody>
          <a:bodyPr vert="horz" wrap="square" lIns="0" tIns="81280" rIns="0" bIns="0" rtlCol="0" anchor="t">
            <a:spAutoFit/>
          </a:bodyPr>
          <a:lstStyle/>
          <a:p>
            <a:pPr marL="1330960" marR="5080" indent="-1318895">
              <a:lnSpc>
                <a:spcPts val="4320"/>
              </a:lnSpc>
              <a:spcBef>
                <a:spcPts val="640"/>
              </a:spcBef>
            </a:pPr>
            <a:r>
              <a:rPr sz="4000" spc="-25" dirty="0"/>
              <a:t>ESTATUTOS  </a:t>
            </a:r>
            <a:r>
              <a:rPr sz="4000" spc="-10" dirty="0"/>
              <a:t>ORGANIZACIONALES</a:t>
            </a:r>
            <a:endParaRPr sz="4000" dirty="0"/>
          </a:p>
        </p:txBody>
      </p:sp>
      <p:sp>
        <p:nvSpPr>
          <p:cNvPr id="3" name="object 3"/>
          <p:cNvSpPr txBox="1">
            <a:spLocks noGrp="1"/>
          </p:cNvSpPr>
          <p:nvPr>
            <p:ph sz="quarter" idx="4294967295"/>
          </p:nvPr>
        </p:nvSpPr>
        <p:spPr>
          <a:xfrm>
            <a:off x="1766455" y="976746"/>
            <a:ext cx="7772870" cy="5754036"/>
          </a:xfrm>
          <a:prstGeom prst="rect">
            <a:avLst/>
          </a:prstGeom>
        </p:spPr>
        <p:txBody>
          <a:bodyPr vert="horz" wrap="square" lIns="0" tIns="412648" rIns="0" bIns="0" rtlCol="0">
            <a:spAutoFit/>
          </a:bodyPr>
          <a:lstStyle/>
          <a:p>
            <a:pPr algn="just">
              <a:spcBef>
                <a:spcPts val="635"/>
              </a:spcBef>
            </a:pPr>
            <a:r>
              <a:rPr sz="2400" dirty="0" err="1" smtClean="0"/>
              <a:t>Garantías</a:t>
            </a:r>
            <a:r>
              <a:rPr sz="2400" dirty="0" smtClean="0"/>
              <a:t> </a:t>
            </a:r>
            <a:r>
              <a:rPr sz="2400" dirty="0"/>
              <a:t>para </a:t>
            </a:r>
            <a:r>
              <a:rPr sz="2400" spc="5" dirty="0"/>
              <a:t>el </a:t>
            </a:r>
            <a:r>
              <a:rPr sz="2400" dirty="0"/>
              <a:t>accionista </a:t>
            </a:r>
            <a:r>
              <a:rPr sz="2400" spc="5" dirty="0"/>
              <a:t>Tipo</a:t>
            </a:r>
            <a:r>
              <a:rPr sz="2400" spc="-114" dirty="0"/>
              <a:t> </a:t>
            </a:r>
            <a:r>
              <a:rPr sz="2400" dirty="0"/>
              <a:t>Platinum.</a:t>
            </a:r>
            <a:endParaRPr sz="2400" dirty="0">
              <a:latin typeface="Arial"/>
              <a:cs typeface="Arial"/>
            </a:endParaRPr>
          </a:p>
          <a:p>
            <a:pPr marL="241300" marR="5080" indent="-228600" algn="just">
              <a:lnSpc>
                <a:spcPct val="80000"/>
              </a:lnSpc>
              <a:spcBef>
                <a:spcPts val="1010"/>
              </a:spcBef>
            </a:pPr>
            <a:r>
              <a:rPr sz="2400" dirty="0">
                <a:latin typeface="Arial"/>
                <a:cs typeface="Arial"/>
              </a:rPr>
              <a:t>• </a:t>
            </a:r>
            <a:r>
              <a:rPr sz="2400" dirty="0"/>
              <a:t>En </a:t>
            </a:r>
            <a:r>
              <a:rPr sz="2400" spc="-5" dirty="0"/>
              <a:t>caso de </a:t>
            </a:r>
            <a:r>
              <a:rPr sz="2400" dirty="0"/>
              <a:t>declararse </a:t>
            </a:r>
            <a:r>
              <a:rPr sz="2400" spc="-5" dirty="0"/>
              <a:t>judicialmente </a:t>
            </a:r>
            <a:r>
              <a:rPr sz="2400" spc="-10" dirty="0"/>
              <a:t>la </a:t>
            </a:r>
            <a:r>
              <a:rPr sz="2400" spc="-5" dirty="0"/>
              <a:t>incapacidad civil absoluta  </a:t>
            </a:r>
            <a:r>
              <a:rPr sz="2400" dirty="0"/>
              <a:t>del titular de </a:t>
            </a:r>
            <a:r>
              <a:rPr sz="2400" spc="-5" dirty="0"/>
              <a:t>las Acciones </a:t>
            </a:r>
            <a:r>
              <a:rPr sz="2400" dirty="0"/>
              <a:t>Tipo Platinum, o </a:t>
            </a:r>
            <a:r>
              <a:rPr sz="2400" spc="-5" dirty="0"/>
              <a:t>sobrevenga </a:t>
            </a:r>
            <a:r>
              <a:rPr sz="2400" spc="-10" dirty="0"/>
              <a:t>una  </a:t>
            </a:r>
            <a:r>
              <a:rPr sz="2400" dirty="0"/>
              <a:t>contingencia </a:t>
            </a:r>
            <a:r>
              <a:rPr sz="2400" spc="-5" dirty="0"/>
              <a:t>relacionada </a:t>
            </a:r>
            <a:r>
              <a:rPr sz="2400" dirty="0"/>
              <a:t>con </a:t>
            </a:r>
            <a:r>
              <a:rPr sz="2400" spc="-5" dirty="0"/>
              <a:t>circunstancias que originen  disminución de su capacidad </a:t>
            </a:r>
            <a:r>
              <a:rPr sz="2400" dirty="0"/>
              <a:t>y </a:t>
            </a:r>
            <a:r>
              <a:rPr sz="2400" spc="-5" dirty="0"/>
              <a:t>que </a:t>
            </a:r>
            <a:r>
              <a:rPr sz="2400" spc="-10" dirty="0"/>
              <a:t>representen </a:t>
            </a:r>
            <a:r>
              <a:rPr sz="2400" spc="-5" dirty="0"/>
              <a:t>discapacidad </a:t>
            </a:r>
            <a:r>
              <a:rPr sz="2400" dirty="0"/>
              <a:t>o  </a:t>
            </a:r>
            <a:r>
              <a:rPr sz="2400" spc="-5" dirty="0"/>
              <a:t>incapacidad </a:t>
            </a:r>
            <a:r>
              <a:rPr sz="2400" dirty="0"/>
              <a:t>de </a:t>
            </a:r>
            <a:r>
              <a:rPr sz="2400" spc="-5" dirty="0"/>
              <a:t>carácter temporal </a:t>
            </a:r>
            <a:r>
              <a:rPr sz="2400" dirty="0"/>
              <a:t>o </a:t>
            </a:r>
            <a:r>
              <a:rPr sz="2400" spc="-5" dirty="0"/>
              <a:t>permanente, </a:t>
            </a:r>
            <a:r>
              <a:rPr sz="2400" dirty="0"/>
              <a:t>afectando </a:t>
            </a:r>
            <a:r>
              <a:rPr sz="2400" spc="-20" dirty="0"/>
              <a:t>la  </a:t>
            </a:r>
            <a:r>
              <a:rPr sz="2400" spc="-5" dirty="0"/>
              <a:t>salud </a:t>
            </a:r>
            <a:r>
              <a:rPr sz="2400" spc="-5" dirty="0" err="1"/>
              <a:t>en</a:t>
            </a:r>
            <a:r>
              <a:rPr sz="2400" spc="-5" dirty="0"/>
              <a:t> cualquier </a:t>
            </a:r>
            <a:r>
              <a:rPr sz="2400" dirty="0"/>
              <a:t>esfera y </a:t>
            </a:r>
            <a:r>
              <a:rPr sz="2400" spc="-5" dirty="0"/>
              <a:t>limiten la competencia laboral; </a:t>
            </a:r>
            <a:r>
              <a:rPr sz="2400" spc="-10" dirty="0"/>
              <a:t>los  </a:t>
            </a:r>
            <a:r>
              <a:rPr sz="2400" spc="-5" dirty="0"/>
              <a:t>demás accionistas, estarán obligados </a:t>
            </a:r>
            <a:r>
              <a:rPr sz="2400" dirty="0"/>
              <a:t>a </a:t>
            </a:r>
            <a:r>
              <a:rPr sz="2400" spc="-5" dirty="0"/>
              <a:t>garantizar </a:t>
            </a:r>
            <a:r>
              <a:rPr sz="2400" dirty="0"/>
              <a:t>el bienestar  </a:t>
            </a:r>
            <a:r>
              <a:rPr sz="2400" spc="-5" dirty="0"/>
              <a:t>económico, social, psicológico, biológico </a:t>
            </a:r>
            <a:r>
              <a:rPr sz="2400" dirty="0"/>
              <a:t>y </a:t>
            </a:r>
            <a:r>
              <a:rPr sz="2400" spc="-5" dirty="0"/>
              <a:t>la asistencia </a:t>
            </a:r>
            <a:r>
              <a:rPr sz="2400" dirty="0" err="1"/>
              <a:t>en</a:t>
            </a:r>
            <a:r>
              <a:rPr sz="2400" dirty="0"/>
              <a:t> </a:t>
            </a:r>
            <a:r>
              <a:rPr sz="2400" spc="-5" dirty="0"/>
              <a:t>salud  </a:t>
            </a:r>
            <a:r>
              <a:rPr sz="2400" dirty="0"/>
              <a:t>del </a:t>
            </a:r>
            <a:r>
              <a:rPr sz="2400" spc="-5" dirty="0"/>
              <a:t>accionista </a:t>
            </a:r>
            <a:r>
              <a:rPr sz="2400" dirty="0"/>
              <a:t>Tipo Platinum, cubriendo </a:t>
            </a:r>
            <a:r>
              <a:rPr sz="2400" spc="-5" dirty="0"/>
              <a:t>todos los </a:t>
            </a:r>
            <a:r>
              <a:rPr sz="2400" spc="-10" dirty="0"/>
              <a:t>costos  </a:t>
            </a:r>
            <a:r>
              <a:rPr sz="2400" spc="-5" dirty="0"/>
              <a:t>emergentes directos </a:t>
            </a:r>
            <a:r>
              <a:rPr sz="2400" dirty="0"/>
              <a:t>y </a:t>
            </a:r>
            <a:r>
              <a:rPr sz="2400" spc="-5" dirty="0"/>
              <a:t>los que se deriven de las necesidades vitales  </a:t>
            </a:r>
            <a:r>
              <a:rPr sz="2400" dirty="0"/>
              <a:t>del </a:t>
            </a:r>
            <a:r>
              <a:rPr sz="2400" spc="-5" dirty="0"/>
              <a:t>accionista </a:t>
            </a:r>
            <a:r>
              <a:rPr sz="2400" dirty="0"/>
              <a:t>Tipo </a:t>
            </a:r>
            <a:r>
              <a:rPr sz="2400" spc="-5" dirty="0"/>
              <a:t>Platinum, los cuales </a:t>
            </a:r>
            <a:r>
              <a:rPr sz="2400" dirty="0"/>
              <a:t>deben </a:t>
            </a:r>
            <a:r>
              <a:rPr sz="2400" spc="-10" dirty="0"/>
              <a:t>representar </a:t>
            </a:r>
            <a:r>
              <a:rPr sz="2400" spc="-5" dirty="0"/>
              <a:t>una  subsistencia </a:t>
            </a:r>
            <a:r>
              <a:rPr sz="2400" dirty="0"/>
              <a:t>digna de </a:t>
            </a:r>
            <a:r>
              <a:rPr sz="2400" spc="-5" dirty="0"/>
              <a:t>acuerdo </a:t>
            </a:r>
            <a:r>
              <a:rPr sz="2400" dirty="0"/>
              <a:t>a su posición</a:t>
            </a:r>
            <a:r>
              <a:rPr sz="2400" spc="-70" dirty="0"/>
              <a:t> </a:t>
            </a:r>
            <a:r>
              <a:rPr sz="2400" dirty="0"/>
              <a:t>socioeconómica.</a:t>
            </a:r>
            <a:endParaRPr sz="2400" dirty="0">
              <a:latin typeface="Arial"/>
              <a:cs typeface="Arial"/>
            </a:endParaRPr>
          </a:p>
          <a:p>
            <a:pPr marL="12700">
              <a:spcBef>
                <a:spcPts val="305"/>
              </a:spcBef>
            </a:pPr>
            <a:r>
              <a:rPr sz="2400" spc="-5" dirty="0">
                <a:latin typeface="Arial"/>
                <a:cs typeface="Arial"/>
              </a:rPr>
              <a:t>•</a:t>
            </a:r>
            <a:endParaRPr sz="2400" dirty="0">
              <a:latin typeface="Arial"/>
              <a:cs typeface="Arial"/>
            </a:endParaRPr>
          </a:p>
        </p:txBody>
      </p:sp>
    </p:spTree>
    <p:extLst>
      <p:ext uri="{BB962C8B-B14F-4D97-AF65-F5344CB8AC3E}">
        <p14:creationId xmlns:p14="http://schemas.microsoft.com/office/powerpoint/2010/main" val="1770173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3764" y="761348"/>
            <a:ext cx="7773338" cy="1184940"/>
          </a:xfrm>
          <a:prstGeom prst="rect">
            <a:avLst/>
          </a:prstGeom>
        </p:spPr>
        <p:txBody>
          <a:bodyPr vert="horz" wrap="square" lIns="0" tIns="81280" rIns="0" bIns="0" rtlCol="0" anchor="t">
            <a:spAutoFit/>
          </a:bodyPr>
          <a:lstStyle/>
          <a:p>
            <a:pPr marL="1330960" marR="5080" indent="-1318895">
              <a:lnSpc>
                <a:spcPts val="4320"/>
              </a:lnSpc>
              <a:spcBef>
                <a:spcPts val="640"/>
              </a:spcBef>
            </a:pPr>
            <a:r>
              <a:rPr sz="4000" spc="-10" dirty="0"/>
              <a:t>.-</a:t>
            </a:r>
            <a:r>
              <a:rPr sz="4000" spc="-105" dirty="0"/>
              <a:t> </a:t>
            </a:r>
            <a:r>
              <a:rPr sz="4000" spc="-25" dirty="0"/>
              <a:t>ESTATUTOS  </a:t>
            </a:r>
            <a:r>
              <a:rPr sz="4000" spc="-10" dirty="0"/>
              <a:t>ORGANIZACIONALES</a:t>
            </a:r>
            <a:endParaRPr sz="4000" dirty="0"/>
          </a:p>
        </p:txBody>
      </p:sp>
      <p:sp>
        <p:nvSpPr>
          <p:cNvPr id="4" name="object 4"/>
          <p:cNvSpPr txBox="1"/>
          <p:nvPr/>
        </p:nvSpPr>
        <p:spPr>
          <a:xfrm>
            <a:off x="1477306" y="2393741"/>
            <a:ext cx="7512050" cy="2837815"/>
          </a:xfrm>
          <a:prstGeom prst="rect">
            <a:avLst/>
          </a:prstGeom>
        </p:spPr>
        <p:txBody>
          <a:bodyPr vert="horz" wrap="square" lIns="0" tIns="12700" rIns="0" bIns="0" rtlCol="0">
            <a:spAutoFit/>
          </a:bodyPr>
          <a:lstStyle/>
          <a:p>
            <a:pPr marL="12700">
              <a:spcBef>
                <a:spcPts val="100"/>
              </a:spcBef>
              <a:tabLst>
                <a:tab pos="314325" algn="l"/>
              </a:tabLst>
            </a:pPr>
            <a:r>
              <a:rPr sz="2100" dirty="0">
                <a:latin typeface="Arial"/>
                <a:cs typeface="Arial"/>
              </a:rPr>
              <a:t>•	</a:t>
            </a:r>
            <a:r>
              <a:rPr sz="2100" dirty="0">
                <a:latin typeface="Segoe UI Semilight"/>
                <a:cs typeface="Segoe UI Semilight"/>
              </a:rPr>
              <a:t>Garantías </a:t>
            </a:r>
            <a:r>
              <a:rPr sz="2100" spc="-5" dirty="0">
                <a:latin typeface="Segoe UI Semilight"/>
                <a:cs typeface="Segoe UI Semilight"/>
              </a:rPr>
              <a:t>para </a:t>
            </a:r>
            <a:r>
              <a:rPr sz="2100" spc="5" dirty="0">
                <a:latin typeface="Segoe UI Semilight"/>
                <a:cs typeface="Segoe UI Semilight"/>
              </a:rPr>
              <a:t>el </a:t>
            </a:r>
            <a:r>
              <a:rPr sz="2100" dirty="0">
                <a:latin typeface="Segoe UI Semilight"/>
                <a:cs typeface="Segoe UI Semilight"/>
              </a:rPr>
              <a:t>accionista </a:t>
            </a:r>
            <a:r>
              <a:rPr sz="2100" spc="5" dirty="0">
                <a:latin typeface="Segoe UI Semilight"/>
                <a:cs typeface="Segoe UI Semilight"/>
              </a:rPr>
              <a:t>Tipo</a:t>
            </a:r>
            <a:r>
              <a:rPr sz="2100" spc="-140" dirty="0">
                <a:latin typeface="Segoe UI Semilight"/>
                <a:cs typeface="Segoe UI Semilight"/>
              </a:rPr>
              <a:t> </a:t>
            </a:r>
            <a:r>
              <a:rPr sz="2100" dirty="0">
                <a:latin typeface="Segoe UI Semilight"/>
                <a:cs typeface="Segoe UI Semilight"/>
              </a:rPr>
              <a:t>Platinum.</a:t>
            </a:r>
          </a:p>
          <a:p>
            <a:pPr>
              <a:spcBef>
                <a:spcPts val="15"/>
              </a:spcBef>
            </a:pPr>
            <a:endParaRPr sz="3200" dirty="0">
              <a:latin typeface="Segoe UI Semilight"/>
              <a:cs typeface="Segoe UI Semilight"/>
            </a:endParaRPr>
          </a:p>
          <a:p>
            <a:pPr marL="241300" marR="5080" indent="-228600" algn="just">
              <a:lnSpc>
                <a:spcPct val="90000"/>
              </a:lnSpc>
            </a:pPr>
            <a:r>
              <a:rPr sz="2100" dirty="0">
                <a:latin typeface="Arial"/>
                <a:cs typeface="Arial"/>
              </a:rPr>
              <a:t>• </a:t>
            </a:r>
            <a:r>
              <a:rPr sz="2100" i="1" dirty="0">
                <a:latin typeface="Segoe UI Semilight"/>
                <a:cs typeface="Segoe UI Semilight"/>
              </a:rPr>
              <a:t>En </a:t>
            </a:r>
            <a:r>
              <a:rPr sz="2100" i="1" spc="-5" dirty="0">
                <a:latin typeface="Segoe UI Semilight"/>
                <a:cs typeface="Segoe UI Semilight"/>
              </a:rPr>
              <a:t>tanto el titular de </a:t>
            </a:r>
            <a:r>
              <a:rPr sz="2100" i="1" dirty="0">
                <a:latin typeface="Segoe UI Semilight"/>
                <a:cs typeface="Segoe UI Semilight"/>
              </a:rPr>
              <a:t>las </a:t>
            </a:r>
            <a:r>
              <a:rPr sz="2100" i="1" spc="-5" dirty="0">
                <a:latin typeface="Segoe UI Semilight"/>
                <a:cs typeface="Segoe UI Semilight"/>
              </a:rPr>
              <a:t>acciones </a:t>
            </a:r>
            <a:r>
              <a:rPr sz="2100" i="1" dirty="0">
                <a:latin typeface="Segoe UI Semilight"/>
                <a:cs typeface="Segoe UI Semilight"/>
              </a:rPr>
              <a:t>Tipo </a:t>
            </a:r>
            <a:r>
              <a:rPr sz="2100" i="1" spc="-5" dirty="0">
                <a:latin typeface="Segoe UI Semilight"/>
                <a:cs typeface="Segoe UI Semilight"/>
              </a:rPr>
              <a:t>Platinum permanezca </a:t>
            </a:r>
            <a:r>
              <a:rPr sz="2100" i="1" spc="-5" dirty="0" err="1">
                <a:latin typeface="Segoe UI Semilight"/>
                <a:cs typeface="Segoe UI Semilight"/>
              </a:rPr>
              <a:t>en</a:t>
            </a:r>
            <a:r>
              <a:rPr sz="2100" i="1" spc="-5" dirty="0">
                <a:latin typeface="Segoe UI Semilight"/>
                <a:cs typeface="Segoe UI Semilight"/>
              </a:rPr>
              <a:t>  </a:t>
            </a:r>
            <a:r>
              <a:rPr sz="2100" i="1" dirty="0">
                <a:latin typeface="Segoe UI Semilight"/>
                <a:cs typeface="Segoe UI Semilight"/>
              </a:rPr>
              <a:t>las </a:t>
            </a:r>
            <a:r>
              <a:rPr sz="2100" i="1" spc="-10" dirty="0">
                <a:latin typeface="Segoe UI Semilight"/>
                <a:cs typeface="Segoe UI Semilight"/>
              </a:rPr>
              <a:t>condiciones </a:t>
            </a:r>
            <a:r>
              <a:rPr sz="2100" i="1" dirty="0">
                <a:latin typeface="Segoe UI Semilight"/>
                <a:cs typeface="Segoe UI Semilight"/>
              </a:rPr>
              <a:t>antes </a:t>
            </a:r>
            <a:r>
              <a:rPr sz="2100" i="1" spc="-5" dirty="0">
                <a:latin typeface="Segoe UI Semilight"/>
                <a:cs typeface="Segoe UI Semilight"/>
              </a:rPr>
              <a:t>señaladas </a:t>
            </a:r>
            <a:r>
              <a:rPr sz="2100" i="1" spc="-5" dirty="0" err="1">
                <a:latin typeface="Segoe UI Semilight"/>
                <a:cs typeface="Segoe UI Semilight"/>
              </a:rPr>
              <a:t>en</a:t>
            </a:r>
            <a:r>
              <a:rPr sz="2100" i="1" spc="-5" dirty="0">
                <a:latin typeface="Segoe UI Semilight"/>
                <a:cs typeface="Segoe UI Semilight"/>
              </a:rPr>
              <a:t> </a:t>
            </a:r>
            <a:r>
              <a:rPr sz="2100" i="1" dirty="0">
                <a:latin typeface="Segoe UI Semilight"/>
                <a:cs typeface="Segoe UI Semilight"/>
              </a:rPr>
              <a:t>este artículo; a los demás  </a:t>
            </a:r>
            <a:r>
              <a:rPr sz="2100" i="1" spc="-5" dirty="0">
                <a:latin typeface="Segoe UI Semilight"/>
                <a:cs typeface="Segoe UI Semilight"/>
              </a:rPr>
              <a:t>accionistas </a:t>
            </a:r>
            <a:r>
              <a:rPr sz="2100" i="1" dirty="0">
                <a:latin typeface="Segoe UI Semilight"/>
                <a:cs typeface="Segoe UI Semilight"/>
              </a:rPr>
              <a:t>se les </a:t>
            </a:r>
            <a:r>
              <a:rPr sz="2100" i="1" spc="-5" dirty="0">
                <a:latin typeface="Segoe UI Semilight"/>
                <a:cs typeface="Segoe UI Semilight"/>
              </a:rPr>
              <a:t>prohíbe </a:t>
            </a:r>
            <a:r>
              <a:rPr sz="2100" i="1" spc="-10" dirty="0">
                <a:latin typeface="Segoe UI Semilight"/>
                <a:cs typeface="Segoe UI Semilight"/>
              </a:rPr>
              <a:t>realizar </a:t>
            </a:r>
            <a:r>
              <a:rPr sz="2100" i="1" spc="-5" dirty="0">
                <a:latin typeface="Segoe UI Semilight"/>
                <a:cs typeface="Segoe UI Semilight"/>
              </a:rPr>
              <a:t>cualquier tipo de transacción  con </a:t>
            </a:r>
            <a:r>
              <a:rPr sz="2100" i="1" dirty="0">
                <a:latin typeface="Segoe UI Semilight"/>
                <a:cs typeface="Segoe UI Semilight"/>
              </a:rPr>
              <a:t>las </a:t>
            </a:r>
            <a:r>
              <a:rPr sz="2100" i="1" spc="-5" dirty="0">
                <a:latin typeface="Segoe UI Semilight"/>
                <a:cs typeface="Segoe UI Semilight"/>
              </a:rPr>
              <a:t>acciones de </a:t>
            </a:r>
            <a:r>
              <a:rPr sz="2100" i="1" dirty="0">
                <a:latin typeface="Segoe UI Semilight"/>
                <a:cs typeface="Segoe UI Semilight"/>
              </a:rPr>
              <a:t>la </a:t>
            </a:r>
            <a:r>
              <a:rPr sz="2100" i="1" spc="-5" dirty="0">
                <a:latin typeface="Segoe UI Semilight"/>
                <a:cs typeface="Segoe UI Semilight"/>
              </a:rPr>
              <a:t>sociedad, llámese venta, enajenación, sea  </a:t>
            </a:r>
            <a:r>
              <a:rPr sz="2100" i="1" u="heavy" spc="-5" dirty="0">
                <a:uFill>
                  <a:solidFill>
                    <a:srgbClr val="000000"/>
                  </a:solidFill>
                </a:uFill>
                <a:latin typeface="Segoe UI Semilight"/>
                <a:cs typeface="Segoe UI Semilight"/>
              </a:rPr>
              <a:t>cual fuere el título.</a:t>
            </a:r>
            <a:endParaRPr sz="2100" dirty="0">
              <a:latin typeface="Segoe UI Semilight"/>
              <a:cs typeface="Segoe UI Semilight"/>
            </a:endParaRPr>
          </a:p>
          <a:p>
            <a:pPr marL="12700">
              <a:spcBef>
                <a:spcPts val="645"/>
              </a:spcBef>
            </a:pPr>
            <a:r>
              <a:rPr sz="2800" spc="-5" dirty="0">
                <a:latin typeface="Arial"/>
                <a:cs typeface="Arial"/>
              </a:rPr>
              <a:t>•</a:t>
            </a:r>
            <a:endParaRPr sz="2800" dirty="0">
              <a:latin typeface="Arial"/>
              <a:cs typeface="Arial"/>
            </a:endParaRPr>
          </a:p>
        </p:txBody>
      </p:sp>
    </p:spTree>
    <p:extLst>
      <p:ext uri="{BB962C8B-B14F-4D97-AF65-F5344CB8AC3E}">
        <p14:creationId xmlns:p14="http://schemas.microsoft.com/office/powerpoint/2010/main" val="3590747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838201"/>
            <a:ext cx="7773338" cy="633507"/>
          </a:xfrm>
          <a:prstGeom prst="rect">
            <a:avLst/>
          </a:prstGeom>
        </p:spPr>
        <p:txBody>
          <a:bodyPr vert="horz" wrap="square" lIns="0" tIns="81280" rIns="0" bIns="0" rtlCol="0" anchor="t">
            <a:spAutoFit/>
          </a:bodyPr>
          <a:lstStyle/>
          <a:p>
            <a:pPr marL="1330960" marR="5080" indent="-1318895">
              <a:lnSpc>
                <a:spcPts val="4320"/>
              </a:lnSpc>
              <a:spcBef>
                <a:spcPts val="640"/>
              </a:spcBef>
            </a:pPr>
            <a:r>
              <a:rPr sz="4000" spc="-25" dirty="0"/>
              <a:t>ESTATUTOS  </a:t>
            </a:r>
            <a:r>
              <a:rPr sz="4000" spc="-10" dirty="0"/>
              <a:t>ORGANIZACIONALES</a:t>
            </a:r>
            <a:endParaRPr sz="4000" dirty="0"/>
          </a:p>
        </p:txBody>
      </p:sp>
      <p:sp>
        <p:nvSpPr>
          <p:cNvPr id="3" name="object 3"/>
          <p:cNvSpPr txBox="1"/>
          <p:nvPr/>
        </p:nvSpPr>
        <p:spPr>
          <a:xfrm>
            <a:off x="2326474" y="1905001"/>
            <a:ext cx="7387590" cy="3259995"/>
          </a:xfrm>
          <a:prstGeom prst="rect">
            <a:avLst/>
          </a:prstGeom>
        </p:spPr>
        <p:txBody>
          <a:bodyPr vert="horz" wrap="square" lIns="0" tIns="102235" rIns="0" bIns="0" rtlCol="0">
            <a:spAutoFit/>
          </a:bodyPr>
          <a:lstStyle/>
          <a:p>
            <a:pPr marL="12700" algn="just">
              <a:spcBef>
                <a:spcPts val="805"/>
              </a:spcBef>
            </a:pPr>
            <a:r>
              <a:rPr sz="2400" dirty="0">
                <a:latin typeface="Arial"/>
                <a:cs typeface="Arial"/>
              </a:rPr>
              <a:t>• </a:t>
            </a:r>
            <a:r>
              <a:rPr sz="2400" dirty="0">
                <a:latin typeface="Segoe UI Semilight"/>
                <a:cs typeface="Segoe UI Semilight"/>
              </a:rPr>
              <a:t>Emisión </a:t>
            </a:r>
            <a:r>
              <a:rPr sz="2400" spc="5" dirty="0">
                <a:latin typeface="Segoe UI Semilight"/>
                <a:cs typeface="Segoe UI Semilight"/>
              </a:rPr>
              <a:t>De</a:t>
            </a:r>
            <a:r>
              <a:rPr sz="2400" spc="-425" dirty="0">
                <a:latin typeface="Segoe UI Semilight"/>
                <a:cs typeface="Segoe UI Semilight"/>
              </a:rPr>
              <a:t> </a:t>
            </a:r>
            <a:r>
              <a:rPr sz="2400" dirty="0">
                <a:latin typeface="Segoe UI Semilight"/>
                <a:cs typeface="Segoe UI Semilight"/>
              </a:rPr>
              <a:t>Acciones.</a:t>
            </a:r>
          </a:p>
          <a:p>
            <a:pPr marL="241300" marR="5080" indent="-228600" algn="just">
              <a:lnSpc>
                <a:spcPct val="90000"/>
              </a:lnSpc>
              <a:spcBef>
                <a:spcPts val="994"/>
              </a:spcBef>
            </a:pPr>
            <a:r>
              <a:rPr sz="2400" dirty="0">
                <a:latin typeface="Arial"/>
                <a:cs typeface="Arial"/>
              </a:rPr>
              <a:t>• </a:t>
            </a:r>
            <a:r>
              <a:rPr sz="2400" spc="-10" dirty="0">
                <a:latin typeface="Segoe UI Semilight"/>
                <a:cs typeface="Segoe UI Semilight"/>
              </a:rPr>
              <a:t>Parágrafo. </a:t>
            </a:r>
            <a:r>
              <a:rPr sz="2400" spc="-5" dirty="0">
                <a:latin typeface="Segoe UI Semilight"/>
                <a:cs typeface="Segoe UI Semilight"/>
              </a:rPr>
              <a:t>Las Acciones </a:t>
            </a:r>
            <a:r>
              <a:rPr sz="2400" dirty="0">
                <a:latin typeface="Segoe UI Semilight"/>
                <a:cs typeface="Segoe UI Semilight"/>
              </a:rPr>
              <a:t>Tipo Platinum </a:t>
            </a:r>
            <a:r>
              <a:rPr sz="2400" spc="-5" dirty="0">
                <a:latin typeface="Segoe UI Semilight"/>
                <a:cs typeface="Segoe UI Semilight"/>
              </a:rPr>
              <a:t>se </a:t>
            </a:r>
            <a:r>
              <a:rPr sz="2400" dirty="0">
                <a:latin typeface="Segoe UI Semilight"/>
                <a:cs typeface="Segoe UI Semilight"/>
              </a:rPr>
              <a:t>emitirán  </a:t>
            </a:r>
            <a:r>
              <a:rPr sz="2400" spc="-5" dirty="0">
                <a:latin typeface="Segoe UI Semilight"/>
                <a:cs typeface="Segoe UI Semilight"/>
              </a:rPr>
              <a:t>únicamente al </a:t>
            </a:r>
            <a:r>
              <a:rPr sz="2400" spc="-5" dirty="0" err="1">
                <a:latin typeface="Segoe UI Semilight"/>
                <a:cs typeface="Segoe UI Semilight"/>
              </a:rPr>
              <a:t>señor</a:t>
            </a:r>
            <a:r>
              <a:rPr sz="2400" spc="-5" dirty="0">
                <a:latin typeface="Segoe UI Semilight"/>
                <a:cs typeface="Segoe UI Semilight"/>
              </a:rPr>
              <a:t> </a:t>
            </a:r>
            <a:r>
              <a:rPr lang="es-ES" sz="2400" spc="-5" dirty="0" err="1" smtClean="0">
                <a:latin typeface="Segoe UI Semilight"/>
                <a:cs typeface="Segoe UI Semilight"/>
              </a:rPr>
              <a:t>xxxxxxxxxx</a:t>
            </a:r>
            <a:r>
              <a:rPr lang="es-ES" sz="2400" spc="-5" dirty="0" smtClean="0">
                <a:latin typeface="Segoe UI Semilight"/>
                <a:cs typeface="Segoe UI Semilight"/>
              </a:rPr>
              <a:t> </a:t>
            </a:r>
            <a:r>
              <a:rPr sz="2400" spc="-5" dirty="0" err="1" smtClean="0">
                <a:latin typeface="Segoe UI Semilight"/>
                <a:cs typeface="Segoe UI Semilight"/>
              </a:rPr>
              <a:t>identificado</a:t>
            </a:r>
            <a:r>
              <a:rPr sz="2400" spc="-5" dirty="0" smtClean="0">
                <a:latin typeface="Segoe UI Semilight"/>
                <a:cs typeface="Segoe UI Semilight"/>
              </a:rPr>
              <a:t> </a:t>
            </a:r>
            <a:r>
              <a:rPr sz="2400" dirty="0">
                <a:latin typeface="Segoe UI Semilight"/>
                <a:cs typeface="Segoe UI Semilight"/>
              </a:rPr>
              <a:t>con </a:t>
            </a:r>
            <a:r>
              <a:rPr sz="2400" spc="-5" dirty="0">
                <a:latin typeface="Segoe UI Semilight"/>
                <a:cs typeface="Segoe UI Semilight"/>
              </a:rPr>
              <a:t>cedula </a:t>
            </a:r>
            <a:r>
              <a:rPr sz="2400" dirty="0">
                <a:latin typeface="Segoe UI Semilight"/>
                <a:cs typeface="Segoe UI Semilight"/>
              </a:rPr>
              <a:t>de ciudadanía No </a:t>
            </a:r>
            <a:r>
              <a:rPr lang="es-ES" sz="2400" dirty="0" err="1">
                <a:latin typeface="Segoe UI Semilight"/>
                <a:cs typeface="Segoe UI Semilight"/>
              </a:rPr>
              <a:t>xxxxxxxxxxx</a:t>
            </a:r>
            <a:r>
              <a:rPr lang="es-ES" sz="2400" dirty="0">
                <a:latin typeface="Segoe UI Semilight"/>
                <a:cs typeface="Segoe UI Semilight"/>
              </a:rPr>
              <a:t> </a:t>
            </a:r>
            <a:r>
              <a:rPr sz="2400" dirty="0" smtClean="0">
                <a:latin typeface="Segoe UI Semilight"/>
                <a:cs typeface="Segoe UI Semilight"/>
              </a:rPr>
              <a:t>de</a:t>
            </a:r>
            <a:r>
              <a:rPr lang="es-ES" sz="2400" dirty="0" smtClean="0">
                <a:latin typeface="Segoe UI Semilight"/>
                <a:cs typeface="Segoe UI Semilight"/>
              </a:rPr>
              <a:t> </a:t>
            </a:r>
            <a:r>
              <a:rPr lang="es-ES" sz="2400" dirty="0" err="1" smtClean="0">
                <a:latin typeface="Segoe UI Semilight"/>
                <a:cs typeface="Segoe UI Semilight"/>
              </a:rPr>
              <a:t>xxxxxx</a:t>
            </a:r>
            <a:r>
              <a:rPr sz="2400" spc="-5" dirty="0">
                <a:latin typeface="Segoe UI Semilight"/>
                <a:cs typeface="Segoe UI Semilight"/>
              </a:rPr>
              <a:t>, </a:t>
            </a:r>
            <a:r>
              <a:rPr sz="2400" spc="-10" dirty="0">
                <a:latin typeface="Segoe UI Semilight"/>
                <a:cs typeface="Segoe UI Semilight"/>
              </a:rPr>
              <a:t>todas </a:t>
            </a:r>
            <a:r>
              <a:rPr sz="2400" dirty="0">
                <a:latin typeface="Segoe UI Semilight"/>
                <a:cs typeface="Segoe UI Semilight"/>
              </a:rPr>
              <a:t>las </a:t>
            </a:r>
            <a:r>
              <a:rPr sz="2400" spc="-5" dirty="0">
                <a:latin typeface="Segoe UI Semilight"/>
                <a:cs typeface="Segoe UI Semilight"/>
              </a:rPr>
              <a:t>demás </a:t>
            </a:r>
            <a:r>
              <a:rPr sz="2400" dirty="0">
                <a:latin typeface="Segoe UI Semilight"/>
                <a:cs typeface="Segoe UI Semilight"/>
              </a:rPr>
              <a:t>acciones </a:t>
            </a:r>
            <a:r>
              <a:rPr sz="2400" spc="-5" dirty="0">
                <a:latin typeface="Segoe UI Semilight"/>
                <a:cs typeface="Segoe UI Semilight"/>
              </a:rPr>
              <a:t>que se  </a:t>
            </a:r>
            <a:r>
              <a:rPr sz="2400" dirty="0">
                <a:latin typeface="Segoe UI Semilight"/>
                <a:cs typeface="Segoe UI Semilight"/>
              </a:rPr>
              <a:t>emitan por parte de la </a:t>
            </a:r>
            <a:r>
              <a:rPr sz="2400" spc="-5" dirty="0">
                <a:latin typeface="Segoe UI Semilight"/>
                <a:cs typeface="Segoe UI Semilight"/>
              </a:rPr>
              <a:t>Asamblea General, deberán ser  únicamente Acciones </a:t>
            </a:r>
            <a:r>
              <a:rPr sz="2400" dirty="0">
                <a:latin typeface="Segoe UI Semilight"/>
                <a:cs typeface="Segoe UI Semilight"/>
              </a:rPr>
              <a:t>Tipo </a:t>
            </a:r>
            <a:r>
              <a:rPr sz="2400" spc="-5" dirty="0">
                <a:latin typeface="Segoe UI Semilight"/>
                <a:cs typeface="Segoe UI Semilight"/>
              </a:rPr>
              <a:t>Gold, Acciones </a:t>
            </a:r>
            <a:r>
              <a:rPr sz="2400" dirty="0">
                <a:latin typeface="Segoe UI Semilight"/>
                <a:cs typeface="Segoe UI Semilight"/>
              </a:rPr>
              <a:t>Tipo  </a:t>
            </a:r>
            <a:r>
              <a:rPr sz="2400" spc="-5" dirty="0">
                <a:latin typeface="Segoe UI Semilight"/>
                <a:cs typeface="Segoe UI Semilight"/>
              </a:rPr>
              <a:t>Premium </a:t>
            </a:r>
            <a:r>
              <a:rPr sz="2400" spc="40" dirty="0">
                <a:latin typeface="Segoe UI Semilight"/>
                <a:cs typeface="Segoe UI Semilight"/>
              </a:rPr>
              <a:t>A, </a:t>
            </a:r>
            <a:r>
              <a:rPr sz="2400" dirty="0">
                <a:latin typeface="Segoe UI Semilight"/>
                <a:cs typeface="Segoe UI Semilight"/>
              </a:rPr>
              <a:t>a </a:t>
            </a:r>
            <a:r>
              <a:rPr sz="2400" spc="-5" dirty="0">
                <a:latin typeface="Segoe UI Semilight"/>
                <a:cs typeface="Segoe UI Semilight"/>
              </a:rPr>
              <a:t>menos que </a:t>
            </a:r>
            <a:r>
              <a:rPr sz="2400" dirty="0">
                <a:latin typeface="Segoe UI Semilight"/>
                <a:cs typeface="Segoe UI Semilight"/>
              </a:rPr>
              <a:t>los </a:t>
            </a:r>
            <a:r>
              <a:rPr sz="2400" spc="-5" dirty="0">
                <a:latin typeface="Segoe UI Semilight"/>
                <a:cs typeface="Segoe UI Semilight"/>
              </a:rPr>
              <a:t>titulares </a:t>
            </a:r>
            <a:r>
              <a:rPr sz="2400" dirty="0">
                <a:latin typeface="Segoe UI Semilight"/>
                <a:cs typeface="Segoe UI Semilight"/>
              </a:rPr>
              <a:t>de las </a:t>
            </a:r>
            <a:r>
              <a:rPr sz="2400" spc="-5" dirty="0">
                <a:latin typeface="Segoe UI Semilight"/>
                <a:cs typeface="Segoe UI Semilight"/>
              </a:rPr>
              <a:t>acciones  </a:t>
            </a:r>
            <a:r>
              <a:rPr sz="2400" dirty="0">
                <a:latin typeface="Segoe UI Semilight"/>
                <a:cs typeface="Segoe UI Semilight"/>
              </a:rPr>
              <a:t>Tipo Platinum </a:t>
            </a:r>
            <a:r>
              <a:rPr sz="2400" spc="-5" dirty="0">
                <a:latin typeface="Segoe UI Semilight"/>
                <a:cs typeface="Segoe UI Semilight"/>
              </a:rPr>
              <a:t>disponga </a:t>
            </a:r>
            <a:r>
              <a:rPr sz="2400" dirty="0">
                <a:latin typeface="Segoe UI Semilight"/>
                <a:cs typeface="Segoe UI Semilight"/>
              </a:rPr>
              <a:t>otra</a:t>
            </a:r>
            <a:r>
              <a:rPr sz="2400" spc="-40" dirty="0">
                <a:latin typeface="Segoe UI Semilight"/>
                <a:cs typeface="Segoe UI Semilight"/>
              </a:rPr>
              <a:t> </a:t>
            </a:r>
            <a:r>
              <a:rPr sz="2400" spc="-5" dirty="0">
                <a:latin typeface="Segoe UI Semilight"/>
                <a:cs typeface="Segoe UI Semilight"/>
              </a:rPr>
              <a:t>cosa.</a:t>
            </a:r>
            <a:endParaRPr sz="2400" dirty="0">
              <a:latin typeface="Segoe UI Semilight"/>
              <a:cs typeface="Segoe UI Semilight"/>
            </a:endParaRPr>
          </a:p>
        </p:txBody>
      </p:sp>
    </p:spTree>
    <p:extLst>
      <p:ext uri="{BB962C8B-B14F-4D97-AF65-F5344CB8AC3E}">
        <p14:creationId xmlns:p14="http://schemas.microsoft.com/office/powerpoint/2010/main" val="1985704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96" y="556434"/>
            <a:ext cx="9534699" cy="6110373"/>
          </a:xfrm>
          <a:prstGeom prst="rect">
            <a:avLst/>
          </a:prstGeom>
        </p:spPr>
      </p:pic>
    </p:spTree>
    <p:extLst>
      <p:ext uri="{BB962C8B-B14F-4D97-AF65-F5344CB8AC3E}">
        <p14:creationId xmlns:p14="http://schemas.microsoft.com/office/powerpoint/2010/main" val="1193894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6776" y="426522"/>
            <a:ext cx="7773338" cy="1184940"/>
          </a:xfrm>
          <a:prstGeom prst="rect">
            <a:avLst/>
          </a:prstGeom>
        </p:spPr>
        <p:txBody>
          <a:bodyPr vert="horz" wrap="square" lIns="0" tIns="81280" rIns="0" bIns="0" rtlCol="0" anchor="t">
            <a:spAutoFit/>
          </a:bodyPr>
          <a:lstStyle/>
          <a:p>
            <a:pPr marL="1330960" marR="5080" indent="-1318895">
              <a:lnSpc>
                <a:spcPts val="4320"/>
              </a:lnSpc>
              <a:spcBef>
                <a:spcPts val="640"/>
              </a:spcBef>
            </a:pPr>
            <a:r>
              <a:rPr sz="4000" spc="-10" dirty="0"/>
              <a:t>.-</a:t>
            </a:r>
            <a:r>
              <a:rPr sz="4000" spc="-105" dirty="0"/>
              <a:t> </a:t>
            </a:r>
            <a:r>
              <a:rPr sz="4000" spc="-25" dirty="0"/>
              <a:t>ESTATUTOS  </a:t>
            </a:r>
            <a:r>
              <a:rPr sz="4000" spc="-10" dirty="0"/>
              <a:t>ORGANIZACIONALES</a:t>
            </a:r>
            <a:endParaRPr sz="4000" dirty="0"/>
          </a:p>
        </p:txBody>
      </p:sp>
      <p:sp>
        <p:nvSpPr>
          <p:cNvPr id="3" name="object 3"/>
          <p:cNvSpPr txBox="1"/>
          <p:nvPr/>
        </p:nvSpPr>
        <p:spPr>
          <a:xfrm>
            <a:off x="2401889" y="2133601"/>
            <a:ext cx="7388225" cy="2905125"/>
          </a:xfrm>
          <a:prstGeom prst="rect">
            <a:avLst/>
          </a:prstGeom>
        </p:spPr>
        <p:txBody>
          <a:bodyPr vert="horz" wrap="square" lIns="0" tIns="12700" rIns="0" bIns="0" rtlCol="0">
            <a:spAutoFit/>
          </a:bodyPr>
          <a:lstStyle/>
          <a:p>
            <a:pPr marL="12700">
              <a:spcBef>
                <a:spcPts val="100"/>
              </a:spcBef>
              <a:tabLst>
                <a:tab pos="216535" algn="l"/>
              </a:tabLst>
            </a:pPr>
            <a:r>
              <a:rPr sz="2100" dirty="0">
                <a:latin typeface="Segoe UI Semilight"/>
                <a:cs typeface="Segoe UI Semilight"/>
              </a:rPr>
              <a:t>.	Emisión De</a:t>
            </a:r>
            <a:r>
              <a:rPr sz="2100" spc="-55" dirty="0">
                <a:latin typeface="Segoe UI Semilight"/>
                <a:cs typeface="Segoe UI Semilight"/>
              </a:rPr>
              <a:t> </a:t>
            </a:r>
            <a:r>
              <a:rPr sz="2100" dirty="0">
                <a:latin typeface="Segoe UI Semilight"/>
                <a:cs typeface="Segoe UI Semilight"/>
              </a:rPr>
              <a:t>Acciones.</a:t>
            </a:r>
          </a:p>
          <a:p>
            <a:pPr>
              <a:spcBef>
                <a:spcPts val="15"/>
              </a:spcBef>
            </a:pPr>
            <a:endParaRPr sz="3200" dirty="0">
              <a:latin typeface="Segoe UI Semilight"/>
              <a:cs typeface="Segoe UI Semilight"/>
            </a:endParaRPr>
          </a:p>
          <a:p>
            <a:pPr marL="241300" marR="5080" indent="-228600" algn="just">
              <a:lnSpc>
                <a:spcPct val="90000"/>
              </a:lnSpc>
            </a:pPr>
            <a:r>
              <a:rPr sz="2100" dirty="0">
                <a:latin typeface="Arial"/>
                <a:cs typeface="Arial"/>
              </a:rPr>
              <a:t>• </a:t>
            </a:r>
            <a:r>
              <a:rPr sz="2100" spc="-5" dirty="0">
                <a:latin typeface="Segoe UI Semilight"/>
                <a:cs typeface="Segoe UI Semilight"/>
              </a:rPr>
              <a:t>La enajenación de Acciones Tipo Platinum </a:t>
            </a:r>
            <a:r>
              <a:rPr sz="2100" i="1" spc="-5" dirty="0">
                <a:latin typeface="Segoe UI Semilight"/>
                <a:cs typeface="Segoe UI Semilight"/>
              </a:rPr>
              <a:t>solo podrá hacerse  </a:t>
            </a:r>
            <a:r>
              <a:rPr sz="2100" i="1" dirty="0">
                <a:latin typeface="Segoe UI Semilight"/>
                <a:cs typeface="Segoe UI Semilight"/>
              </a:rPr>
              <a:t>únicamente </a:t>
            </a:r>
            <a:r>
              <a:rPr sz="2100" i="1" spc="-10" dirty="0">
                <a:latin typeface="Segoe UI Semilight"/>
                <a:cs typeface="Segoe UI Semilight"/>
              </a:rPr>
              <a:t>entre </a:t>
            </a:r>
            <a:r>
              <a:rPr sz="2100" i="1" dirty="0">
                <a:latin typeface="Segoe UI Semilight"/>
                <a:cs typeface="Segoe UI Semilight"/>
              </a:rPr>
              <a:t>los </a:t>
            </a:r>
            <a:r>
              <a:rPr sz="2100" i="1" spc="-5" dirty="0">
                <a:latin typeface="Segoe UI Semilight"/>
                <a:cs typeface="Segoe UI Semilight"/>
              </a:rPr>
              <a:t>Accionistas titulares de </a:t>
            </a:r>
            <a:r>
              <a:rPr sz="2100" i="1" dirty="0">
                <a:latin typeface="Segoe UI Semilight"/>
                <a:cs typeface="Segoe UI Semilight"/>
              </a:rPr>
              <a:t>las acciones Tipo  Platinum </a:t>
            </a:r>
            <a:r>
              <a:rPr sz="2100" spc="-10" dirty="0" err="1">
                <a:latin typeface="Segoe UI Semilight"/>
                <a:cs typeface="Segoe UI Semilight"/>
              </a:rPr>
              <a:t>en</a:t>
            </a:r>
            <a:r>
              <a:rPr sz="2100" spc="-10" dirty="0">
                <a:latin typeface="Segoe UI Semilight"/>
                <a:cs typeface="Segoe UI Semilight"/>
              </a:rPr>
              <a:t> </a:t>
            </a:r>
            <a:r>
              <a:rPr sz="2100" dirty="0">
                <a:latin typeface="Segoe UI Semilight"/>
                <a:cs typeface="Segoe UI Semilight"/>
              </a:rPr>
              <a:t>caso </a:t>
            </a:r>
            <a:r>
              <a:rPr sz="2100" spc="-5" dirty="0">
                <a:latin typeface="Segoe UI Semilight"/>
                <a:cs typeface="Segoe UI Semilight"/>
              </a:rPr>
              <a:t>de existir </a:t>
            </a:r>
            <a:r>
              <a:rPr sz="2100" spc="-10" dirty="0">
                <a:latin typeface="Segoe UI Semilight"/>
                <a:cs typeface="Segoe UI Semilight"/>
              </a:rPr>
              <a:t>otros </a:t>
            </a:r>
            <a:r>
              <a:rPr sz="2100" spc="-5" dirty="0">
                <a:latin typeface="Segoe UI Semilight"/>
                <a:cs typeface="Segoe UI Semilight"/>
              </a:rPr>
              <a:t>titulares del </a:t>
            </a:r>
            <a:r>
              <a:rPr sz="2100" dirty="0">
                <a:latin typeface="Segoe UI Semilight"/>
                <a:cs typeface="Segoe UI Semilight"/>
              </a:rPr>
              <a:t>tal </a:t>
            </a:r>
            <a:r>
              <a:rPr sz="2100" spc="-5" dirty="0">
                <a:latin typeface="Segoe UI Semilight"/>
                <a:cs typeface="Segoe UI Semilight"/>
              </a:rPr>
              <a:t>tipo, </a:t>
            </a:r>
            <a:r>
              <a:rPr sz="2100" dirty="0">
                <a:latin typeface="Segoe UI Semilight"/>
                <a:cs typeface="Segoe UI Semilight"/>
              </a:rPr>
              <a:t>y </a:t>
            </a:r>
            <a:r>
              <a:rPr sz="2100" spc="-5" dirty="0">
                <a:latin typeface="Segoe UI Semilight"/>
                <a:cs typeface="Segoe UI Semilight"/>
              </a:rPr>
              <a:t>no </a:t>
            </a:r>
            <a:r>
              <a:rPr sz="2100" dirty="0">
                <a:latin typeface="Segoe UI Semilight"/>
                <a:cs typeface="Segoe UI Semilight"/>
              </a:rPr>
              <a:t>a  </a:t>
            </a:r>
            <a:r>
              <a:rPr sz="2100" spc="-15" dirty="0">
                <a:latin typeface="Segoe UI Semilight"/>
                <a:cs typeface="Segoe UI Semilight"/>
              </a:rPr>
              <a:t>terceros. </a:t>
            </a:r>
            <a:r>
              <a:rPr sz="2100" spc="-5" dirty="0">
                <a:latin typeface="Segoe UI Semilight"/>
                <a:cs typeface="Segoe UI Semilight"/>
              </a:rPr>
              <a:t>La enajenación </a:t>
            </a:r>
            <a:r>
              <a:rPr sz="2100" dirty="0">
                <a:latin typeface="Segoe UI Semilight"/>
                <a:cs typeface="Segoe UI Semilight"/>
              </a:rPr>
              <a:t>y </a:t>
            </a:r>
            <a:r>
              <a:rPr sz="2100" spc="-5" dirty="0">
                <a:latin typeface="Segoe UI Semilight"/>
                <a:cs typeface="Segoe UI Semilight"/>
              </a:rPr>
              <a:t>cesión de acciones </a:t>
            </a:r>
            <a:r>
              <a:rPr sz="2100" dirty="0">
                <a:latin typeface="Segoe UI Semilight"/>
                <a:cs typeface="Segoe UI Semilight"/>
              </a:rPr>
              <a:t>Tipo Gold ,  </a:t>
            </a:r>
            <a:r>
              <a:rPr sz="2100" spc="-5" dirty="0">
                <a:latin typeface="Segoe UI Semilight"/>
                <a:cs typeface="Segoe UI Semilight"/>
              </a:rPr>
              <a:t>acciones </a:t>
            </a:r>
            <a:r>
              <a:rPr sz="2100" dirty="0">
                <a:latin typeface="Segoe UI Semilight"/>
                <a:cs typeface="Segoe UI Semilight"/>
              </a:rPr>
              <a:t>Tipo </a:t>
            </a:r>
            <a:r>
              <a:rPr sz="2100" spc="-5" dirty="0">
                <a:latin typeface="Segoe UI Semilight"/>
                <a:cs typeface="Segoe UI Semilight"/>
              </a:rPr>
              <a:t>Premium </a:t>
            </a:r>
            <a:r>
              <a:rPr sz="2100" dirty="0">
                <a:latin typeface="Segoe UI Semilight"/>
                <a:cs typeface="Segoe UI Semilight"/>
              </a:rPr>
              <a:t>A y, </a:t>
            </a:r>
            <a:r>
              <a:rPr sz="2100" spc="-5" dirty="0">
                <a:latin typeface="Segoe UI Semilight"/>
                <a:cs typeface="Segoe UI Semilight"/>
              </a:rPr>
              <a:t>acciones tipo Premium </a:t>
            </a:r>
            <a:r>
              <a:rPr sz="2100" dirty="0">
                <a:latin typeface="Segoe UI Semilight"/>
                <a:cs typeface="Segoe UI Semilight"/>
              </a:rPr>
              <a:t>B </a:t>
            </a:r>
            <a:r>
              <a:rPr sz="2100" spc="-5" dirty="0">
                <a:latin typeface="Segoe UI Semilight"/>
                <a:cs typeface="Segoe UI Semilight"/>
              </a:rPr>
              <a:t>seguirá  </a:t>
            </a:r>
            <a:r>
              <a:rPr sz="2100" dirty="0">
                <a:latin typeface="Segoe UI Semilight"/>
                <a:cs typeface="Segoe UI Semilight"/>
              </a:rPr>
              <a:t>las </a:t>
            </a:r>
            <a:r>
              <a:rPr sz="2100" spc="-5" dirty="0">
                <a:latin typeface="Segoe UI Semilight"/>
                <a:cs typeface="Segoe UI Semilight"/>
              </a:rPr>
              <a:t>normas establecidas </a:t>
            </a:r>
            <a:r>
              <a:rPr sz="2100" spc="-10" dirty="0" err="1">
                <a:latin typeface="Segoe UI Semilight"/>
                <a:cs typeface="Segoe UI Semilight"/>
              </a:rPr>
              <a:t>en</a:t>
            </a:r>
            <a:r>
              <a:rPr sz="2100" spc="-10" dirty="0">
                <a:latin typeface="Segoe UI Semilight"/>
                <a:cs typeface="Segoe UI Semilight"/>
              </a:rPr>
              <a:t> </a:t>
            </a:r>
            <a:r>
              <a:rPr sz="2100" spc="-5" dirty="0">
                <a:latin typeface="Segoe UI Semilight"/>
                <a:cs typeface="Segoe UI Semilight"/>
              </a:rPr>
              <a:t>los </a:t>
            </a:r>
            <a:r>
              <a:rPr sz="2100" spc="5" dirty="0">
                <a:latin typeface="Segoe UI Semilight"/>
                <a:cs typeface="Segoe UI Semilight"/>
              </a:rPr>
              <a:t>artículos </a:t>
            </a:r>
            <a:r>
              <a:rPr sz="2100" dirty="0">
                <a:latin typeface="Segoe UI Semilight"/>
                <a:cs typeface="Segoe UI Semilight"/>
              </a:rPr>
              <a:t>16° y 17° </a:t>
            </a:r>
            <a:r>
              <a:rPr sz="2100" spc="-10" dirty="0">
                <a:latin typeface="Segoe UI Semilight"/>
                <a:cs typeface="Segoe UI Semilight"/>
              </a:rPr>
              <a:t>del presente  </a:t>
            </a:r>
            <a:r>
              <a:rPr sz="2100" spc="-5" dirty="0">
                <a:latin typeface="Segoe UI Semilight"/>
                <a:cs typeface="Segoe UI Semilight"/>
              </a:rPr>
              <a:t>estatuto.</a:t>
            </a:r>
            <a:endParaRPr sz="2100" dirty="0">
              <a:latin typeface="Segoe UI Semilight"/>
              <a:cs typeface="Segoe UI Semilight"/>
            </a:endParaRPr>
          </a:p>
        </p:txBody>
      </p:sp>
    </p:spTree>
    <p:extLst>
      <p:ext uri="{BB962C8B-B14F-4D97-AF65-F5344CB8AC3E}">
        <p14:creationId xmlns:p14="http://schemas.microsoft.com/office/powerpoint/2010/main" val="1168712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332" y="1099854"/>
            <a:ext cx="7773338" cy="633507"/>
          </a:xfrm>
          <a:prstGeom prst="rect">
            <a:avLst/>
          </a:prstGeom>
        </p:spPr>
        <p:txBody>
          <a:bodyPr vert="horz" wrap="square" lIns="0" tIns="81280" rIns="0" bIns="0" rtlCol="0" anchor="t">
            <a:spAutoFit/>
          </a:bodyPr>
          <a:lstStyle/>
          <a:p>
            <a:pPr marL="1330960" marR="5080" indent="-1318895">
              <a:lnSpc>
                <a:spcPts val="4320"/>
              </a:lnSpc>
              <a:spcBef>
                <a:spcPts val="640"/>
              </a:spcBef>
            </a:pPr>
            <a:r>
              <a:rPr sz="4000" spc="-25" dirty="0"/>
              <a:t>ESTATUTOS  </a:t>
            </a:r>
            <a:r>
              <a:rPr sz="4000" spc="-10" dirty="0"/>
              <a:t>ORGANIZACIONALES</a:t>
            </a:r>
            <a:endParaRPr sz="4000" dirty="0"/>
          </a:p>
        </p:txBody>
      </p:sp>
      <p:sp>
        <p:nvSpPr>
          <p:cNvPr id="3" name="object 3"/>
          <p:cNvSpPr txBox="1"/>
          <p:nvPr/>
        </p:nvSpPr>
        <p:spPr>
          <a:xfrm>
            <a:off x="2401889" y="2286001"/>
            <a:ext cx="7388225" cy="2460625"/>
          </a:xfrm>
          <a:prstGeom prst="rect">
            <a:avLst/>
          </a:prstGeom>
        </p:spPr>
        <p:txBody>
          <a:bodyPr vert="horz" wrap="square" lIns="0" tIns="12700" rIns="0" bIns="0" rtlCol="0">
            <a:spAutoFit/>
          </a:bodyPr>
          <a:lstStyle/>
          <a:p>
            <a:pPr marL="12700" algn="just">
              <a:spcBef>
                <a:spcPts val="100"/>
              </a:spcBef>
            </a:pPr>
            <a:r>
              <a:rPr sz="2400" dirty="0">
                <a:latin typeface="Arial"/>
                <a:cs typeface="Arial"/>
              </a:rPr>
              <a:t>• </a:t>
            </a:r>
            <a:r>
              <a:rPr sz="2400" spc="-5" dirty="0">
                <a:latin typeface="Segoe UI Semilight"/>
                <a:cs typeface="Segoe UI Semilight"/>
              </a:rPr>
              <a:t>Derecho </a:t>
            </a:r>
            <a:r>
              <a:rPr sz="2400" dirty="0">
                <a:latin typeface="Segoe UI Semilight"/>
                <a:cs typeface="Segoe UI Semilight"/>
              </a:rPr>
              <a:t>de </a:t>
            </a:r>
            <a:r>
              <a:rPr sz="2400" spc="-5" dirty="0">
                <a:latin typeface="Segoe UI Semilight"/>
                <a:cs typeface="Segoe UI Semilight"/>
              </a:rPr>
              <a:t>Preferencia </a:t>
            </a:r>
            <a:r>
              <a:rPr sz="2400" spc="5" dirty="0" err="1">
                <a:latin typeface="Segoe UI Semilight"/>
                <a:cs typeface="Segoe UI Semilight"/>
              </a:rPr>
              <a:t>en</a:t>
            </a:r>
            <a:r>
              <a:rPr sz="2400" spc="5" dirty="0">
                <a:latin typeface="Segoe UI Semilight"/>
                <a:cs typeface="Segoe UI Semilight"/>
              </a:rPr>
              <a:t> la</a:t>
            </a:r>
            <a:r>
              <a:rPr sz="2400" spc="-465" dirty="0">
                <a:latin typeface="Segoe UI Semilight"/>
                <a:cs typeface="Segoe UI Semilight"/>
              </a:rPr>
              <a:t> </a:t>
            </a:r>
            <a:r>
              <a:rPr sz="2400" dirty="0">
                <a:latin typeface="Segoe UI Semilight"/>
                <a:cs typeface="Segoe UI Semilight"/>
              </a:rPr>
              <a:t>Negociación.</a:t>
            </a:r>
          </a:p>
          <a:p>
            <a:pPr>
              <a:spcBef>
                <a:spcPts val="25"/>
              </a:spcBef>
            </a:pPr>
            <a:endParaRPr sz="2950" dirty="0">
              <a:latin typeface="Segoe UI Semilight"/>
              <a:cs typeface="Segoe UI Semilight"/>
            </a:endParaRPr>
          </a:p>
          <a:p>
            <a:pPr marL="241300" marR="5080" indent="-228600" algn="just">
              <a:lnSpc>
                <a:spcPct val="90000"/>
              </a:lnSpc>
            </a:pPr>
            <a:r>
              <a:rPr sz="2100" dirty="0">
                <a:latin typeface="Arial"/>
                <a:cs typeface="Arial"/>
              </a:rPr>
              <a:t>• </a:t>
            </a:r>
            <a:r>
              <a:rPr sz="2100" dirty="0">
                <a:latin typeface="Segoe UI Semilight"/>
                <a:cs typeface="Segoe UI Semilight"/>
              </a:rPr>
              <a:t>Se </a:t>
            </a:r>
            <a:r>
              <a:rPr sz="2100" spc="-10" dirty="0">
                <a:latin typeface="Segoe UI Semilight"/>
                <a:cs typeface="Segoe UI Semilight"/>
              </a:rPr>
              <a:t>prohíbe </a:t>
            </a:r>
            <a:r>
              <a:rPr sz="2100" spc="-5" dirty="0">
                <a:latin typeface="Segoe UI Semilight"/>
                <a:cs typeface="Segoe UI Semilight"/>
              </a:rPr>
              <a:t>negociar </a:t>
            </a:r>
            <a:r>
              <a:rPr sz="2100" dirty="0">
                <a:latin typeface="Segoe UI Semilight"/>
                <a:cs typeface="Segoe UI Semilight"/>
              </a:rPr>
              <a:t>las </a:t>
            </a:r>
            <a:r>
              <a:rPr sz="2100" spc="-5" dirty="0">
                <a:latin typeface="Segoe UI Semilight"/>
                <a:cs typeface="Segoe UI Semilight"/>
              </a:rPr>
              <a:t>acciones </a:t>
            </a:r>
            <a:r>
              <a:rPr sz="2100" dirty="0">
                <a:latin typeface="Segoe UI Semilight"/>
                <a:cs typeface="Segoe UI Semilight"/>
              </a:rPr>
              <a:t>Tipo Gold </a:t>
            </a:r>
            <a:r>
              <a:rPr sz="2100" spc="-5" dirty="0">
                <a:latin typeface="Segoe UI Semilight"/>
                <a:cs typeface="Segoe UI Semilight"/>
              </a:rPr>
              <a:t>por un período  inicial de </a:t>
            </a:r>
            <a:r>
              <a:rPr sz="2100" dirty="0">
                <a:latin typeface="Segoe UI Semilight"/>
                <a:cs typeface="Segoe UI Semilight"/>
              </a:rPr>
              <a:t>10 años y </a:t>
            </a:r>
            <a:r>
              <a:rPr sz="2100" spc="-5" dirty="0">
                <a:latin typeface="Segoe UI Semilight"/>
                <a:cs typeface="Segoe UI Semilight"/>
              </a:rPr>
              <a:t>por </a:t>
            </a:r>
            <a:r>
              <a:rPr sz="2100" spc="-10" dirty="0">
                <a:latin typeface="Segoe UI Semilight"/>
                <a:cs typeface="Segoe UI Semilight"/>
              </a:rPr>
              <a:t>dos </a:t>
            </a:r>
            <a:r>
              <a:rPr sz="2100" dirty="0">
                <a:latin typeface="Segoe UI Semilight"/>
                <a:cs typeface="Segoe UI Semilight"/>
              </a:rPr>
              <a:t>períodos </a:t>
            </a:r>
            <a:r>
              <a:rPr sz="2100" spc="-5" dirty="0">
                <a:latin typeface="Segoe UI Semilight"/>
                <a:cs typeface="Segoe UI Semilight"/>
              </a:rPr>
              <a:t>subsiguientes sucesivos  de </a:t>
            </a:r>
            <a:r>
              <a:rPr sz="2100" dirty="0">
                <a:latin typeface="Segoe UI Semilight"/>
                <a:cs typeface="Segoe UI Semilight"/>
              </a:rPr>
              <a:t>10 años </a:t>
            </a:r>
            <a:r>
              <a:rPr sz="2100" spc="-5" dirty="0">
                <a:latin typeface="Segoe UI Semilight"/>
                <a:cs typeface="Segoe UI Semilight"/>
              </a:rPr>
              <a:t>cada </a:t>
            </a:r>
            <a:r>
              <a:rPr sz="2100" spc="-10" dirty="0">
                <a:latin typeface="Segoe UI Semilight"/>
                <a:cs typeface="Segoe UI Semilight"/>
              </a:rPr>
              <a:t>uno, </a:t>
            </a:r>
            <a:r>
              <a:rPr sz="2100" spc="-5" dirty="0">
                <a:latin typeface="Segoe UI Semilight"/>
                <a:cs typeface="Segoe UI Semilight"/>
              </a:rPr>
              <a:t>salvo que los titulares de </a:t>
            </a:r>
            <a:r>
              <a:rPr sz="2100" dirty="0">
                <a:latin typeface="Segoe UI Semilight"/>
                <a:cs typeface="Segoe UI Semilight"/>
              </a:rPr>
              <a:t>las </a:t>
            </a:r>
            <a:r>
              <a:rPr sz="2100" spc="-5" dirty="0">
                <a:latin typeface="Segoe UI Semilight"/>
                <a:cs typeface="Segoe UI Semilight"/>
              </a:rPr>
              <a:t>acciones  </a:t>
            </a:r>
            <a:r>
              <a:rPr sz="2100" spc="5" dirty="0">
                <a:latin typeface="Segoe UI Semilight"/>
                <a:cs typeface="Segoe UI Semilight"/>
              </a:rPr>
              <a:t>Tipo </a:t>
            </a:r>
            <a:r>
              <a:rPr sz="2100" dirty="0">
                <a:latin typeface="Segoe UI Semilight"/>
                <a:cs typeface="Segoe UI Semilight"/>
              </a:rPr>
              <a:t>Platinum así </a:t>
            </a:r>
            <a:r>
              <a:rPr sz="2100" spc="-5" dirty="0">
                <a:latin typeface="Segoe UI Semilight"/>
                <a:cs typeface="Segoe UI Semilight"/>
              </a:rPr>
              <a:t>lo</a:t>
            </a:r>
            <a:r>
              <a:rPr sz="2100" spc="-80" dirty="0">
                <a:latin typeface="Segoe UI Semilight"/>
                <a:cs typeface="Segoe UI Semilight"/>
              </a:rPr>
              <a:t> </a:t>
            </a:r>
            <a:r>
              <a:rPr sz="2100" spc="-5" dirty="0">
                <a:latin typeface="Segoe UI Semilight"/>
                <a:cs typeface="Segoe UI Semilight"/>
              </a:rPr>
              <a:t>autoricen.</a:t>
            </a:r>
            <a:endParaRPr sz="2100" dirty="0">
              <a:latin typeface="Segoe UI Semilight"/>
              <a:cs typeface="Segoe UI Semilight"/>
            </a:endParaRPr>
          </a:p>
          <a:p>
            <a:pPr marL="12700" algn="just">
              <a:spcBef>
                <a:spcPts val="745"/>
              </a:spcBef>
            </a:pPr>
            <a:r>
              <a:rPr sz="2100" dirty="0">
                <a:latin typeface="Arial"/>
                <a:cs typeface="Arial"/>
              </a:rPr>
              <a:t>• </a:t>
            </a:r>
            <a:r>
              <a:rPr sz="2100" spc="-5" dirty="0">
                <a:latin typeface="Segoe UI Semilight"/>
                <a:cs typeface="Segoe UI Semilight"/>
              </a:rPr>
              <a:t>No </a:t>
            </a:r>
            <a:r>
              <a:rPr sz="2100" dirty="0">
                <a:latin typeface="Segoe UI Semilight"/>
                <a:cs typeface="Segoe UI Semilight"/>
              </a:rPr>
              <a:t>existirá </a:t>
            </a:r>
            <a:r>
              <a:rPr sz="2100" spc="-10" dirty="0">
                <a:latin typeface="Segoe UI Semilight"/>
                <a:cs typeface="Segoe UI Semilight"/>
              </a:rPr>
              <a:t>derecho </a:t>
            </a:r>
            <a:r>
              <a:rPr sz="2100" spc="-5" dirty="0">
                <a:latin typeface="Segoe UI Semilight"/>
                <a:cs typeface="Segoe UI Semilight"/>
              </a:rPr>
              <a:t>de retracto </a:t>
            </a:r>
            <a:r>
              <a:rPr sz="2100" dirty="0">
                <a:latin typeface="Segoe UI Semilight"/>
                <a:cs typeface="Segoe UI Semilight"/>
              </a:rPr>
              <a:t>a favor </a:t>
            </a:r>
            <a:r>
              <a:rPr sz="2100" spc="-5" dirty="0">
                <a:latin typeface="Segoe UI Semilight"/>
                <a:cs typeface="Segoe UI Semilight"/>
              </a:rPr>
              <a:t>de la</a:t>
            </a:r>
            <a:r>
              <a:rPr sz="2100" spc="-220" dirty="0">
                <a:latin typeface="Segoe UI Semilight"/>
                <a:cs typeface="Segoe UI Semilight"/>
              </a:rPr>
              <a:t> </a:t>
            </a:r>
            <a:r>
              <a:rPr sz="2100" spc="-5" dirty="0">
                <a:latin typeface="Segoe UI Semilight"/>
                <a:cs typeface="Segoe UI Semilight"/>
              </a:rPr>
              <a:t>sociedad</a:t>
            </a:r>
            <a:endParaRPr sz="2100" dirty="0">
              <a:latin typeface="Segoe UI Semilight"/>
              <a:cs typeface="Segoe UI Semilight"/>
            </a:endParaRPr>
          </a:p>
        </p:txBody>
      </p:sp>
    </p:spTree>
    <p:extLst>
      <p:ext uri="{BB962C8B-B14F-4D97-AF65-F5344CB8AC3E}">
        <p14:creationId xmlns:p14="http://schemas.microsoft.com/office/powerpoint/2010/main" val="2109373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956" y="457200"/>
            <a:ext cx="9216982" cy="633507"/>
          </a:xfrm>
          <a:prstGeom prst="rect">
            <a:avLst/>
          </a:prstGeom>
        </p:spPr>
        <p:txBody>
          <a:bodyPr vert="horz" wrap="square" lIns="0" tIns="81280" rIns="0" bIns="0" rtlCol="0" anchor="t">
            <a:spAutoFit/>
          </a:bodyPr>
          <a:lstStyle/>
          <a:p>
            <a:pPr marL="1330960" marR="5080" indent="-1318895">
              <a:lnSpc>
                <a:spcPts val="4320"/>
              </a:lnSpc>
              <a:spcBef>
                <a:spcPts val="640"/>
              </a:spcBef>
            </a:pPr>
            <a:r>
              <a:rPr sz="4000" spc="-10" dirty="0"/>
              <a:t>.-</a:t>
            </a:r>
            <a:r>
              <a:rPr sz="4000" spc="-105" dirty="0"/>
              <a:t> </a:t>
            </a:r>
            <a:r>
              <a:rPr sz="4000" spc="-25" dirty="0"/>
              <a:t>ESTATUTOS  </a:t>
            </a:r>
            <a:r>
              <a:rPr sz="4000" spc="-10" dirty="0"/>
              <a:t>ORGANIZACIONALES</a:t>
            </a:r>
            <a:endParaRPr sz="4000" dirty="0"/>
          </a:p>
        </p:txBody>
      </p:sp>
      <p:sp>
        <p:nvSpPr>
          <p:cNvPr id="4" name="object 4"/>
          <p:cNvSpPr txBox="1">
            <a:spLocks noGrp="1"/>
          </p:cNvSpPr>
          <p:nvPr>
            <p:ph sz="quarter" idx="4294967295"/>
          </p:nvPr>
        </p:nvSpPr>
        <p:spPr>
          <a:xfrm>
            <a:off x="1174406" y="1622367"/>
            <a:ext cx="8248081" cy="4338111"/>
          </a:xfrm>
          <a:prstGeom prst="rect">
            <a:avLst/>
          </a:prstGeom>
        </p:spPr>
        <p:txBody>
          <a:bodyPr vert="horz" wrap="square" lIns="0" tIns="468376" rIns="0" bIns="0" rtlCol="0">
            <a:spAutoFit/>
          </a:bodyPr>
          <a:lstStyle/>
          <a:p>
            <a:pPr marL="12700" algn="just">
              <a:lnSpc>
                <a:spcPts val="1945"/>
              </a:lnSpc>
              <a:spcBef>
                <a:spcPts val="100"/>
              </a:spcBef>
              <a:tabLst>
                <a:tab pos="240665" algn="l"/>
              </a:tabLst>
            </a:pPr>
            <a:r>
              <a:rPr sz="2000" spc="-15" dirty="0"/>
              <a:t>REPRESENTACIÓN: </a:t>
            </a:r>
            <a:r>
              <a:rPr sz="2000" spc="-10" dirty="0"/>
              <a:t>Otorgar </a:t>
            </a:r>
            <a:r>
              <a:rPr sz="2000" spc="-5" dirty="0"/>
              <a:t>mediante este </a:t>
            </a:r>
            <a:r>
              <a:rPr sz="2000" spc="-10" dirty="0"/>
              <a:t>documento </a:t>
            </a:r>
            <a:r>
              <a:rPr sz="2000" dirty="0" err="1"/>
              <a:t>poder</a:t>
            </a:r>
            <a:r>
              <a:rPr sz="2000" spc="235" dirty="0"/>
              <a:t> </a:t>
            </a:r>
            <a:r>
              <a:rPr lang="es-ES" sz="2000" spc="235" dirty="0" smtClean="0"/>
              <a:t>	</a:t>
            </a:r>
            <a:r>
              <a:rPr sz="2000" spc="-10" dirty="0" smtClean="0"/>
              <a:t>irrevocable</a:t>
            </a:r>
            <a:r>
              <a:rPr lang="es-ES" sz="2000" spc="-10" dirty="0" smtClean="0"/>
              <a:t> </a:t>
            </a:r>
            <a:r>
              <a:rPr sz="2000" dirty="0" smtClean="0"/>
              <a:t>a </a:t>
            </a:r>
            <a:r>
              <a:rPr sz="2000" dirty="0"/>
              <a:t>los </a:t>
            </a:r>
            <a:r>
              <a:rPr sz="2000" spc="-5" dirty="0"/>
              <a:t>titulares</a:t>
            </a:r>
            <a:r>
              <a:rPr sz="2000" spc="395" dirty="0"/>
              <a:t> </a:t>
            </a:r>
            <a:r>
              <a:rPr sz="2000" spc="-5" dirty="0"/>
              <a:t>de</a:t>
            </a:r>
            <a:r>
              <a:rPr sz="2000" spc="135" dirty="0"/>
              <a:t> </a:t>
            </a:r>
            <a:r>
              <a:rPr sz="2000" dirty="0"/>
              <a:t>las	</a:t>
            </a:r>
            <a:r>
              <a:rPr sz="2000" spc="-5" dirty="0"/>
              <a:t>acciones</a:t>
            </a:r>
            <a:r>
              <a:rPr sz="2000" spc="105" dirty="0"/>
              <a:t> </a:t>
            </a:r>
            <a:r>
              <a:rPr sz="2000" dirty="0"/>
              <a:t>Tipo</a:t>
            </a:r>
            <a:r>
              <a:rPr sz="2000" spc="125" dirty="0"/>
              <a:t> </a:t>
            </a:r>
            <a:r>
              <a:rPr sz="2000" dirty="0"/>
              <a:t>Platinum,</a:t>
            </a:r>
            <a:r>
              <a:rPr sz="2000" spc="100" dirty="0"/>
              <a:t> </a:t>
            </a:r>
            <a:r>
              <a:rPr sz="2000" spc="-10" dirty="0"/>
              <a:t>para</a:t>
            </a:r>
            <a:r>
              <a:rPr sz="2000" spc="120" dirty="0"/>
              <a:t> </a:t>
            </a:r>
            <a:r>
              <a:rPr sz="2000" spc="-5" dirty="0"/>
              <a:t>que</a:t>
            </a:r>
            <a:r>
              <a:rPr sz="2000" spc="130" dirty="0"/>
              <a:t> </a:t>
            </a:r>
            <a:r>
              <a:rPr lang="es-ES" sz="2000" spc="130" dirty="0" smtClean="0"/>
              <a:t>	</a:t>
            </a:r>
            <a:r>
              <a:rPr sz="2000" spc="-5" dirty="0" err="1" smtClean="0"/>
              <a:t>representen</a:t>
            </a:r>
            <a:r>
              <a:rPr sz="2000" spc="110" dirty="0" smtClean="0"/>
              <a:t> </a:t>
            </a:r>
            <a:r>
              <a:rPr sz="2000" dirty="0"/>
              <a:t>a</a:t>
            </a:r>
            <a:r>
              <a:rPr sz="2000" spc="110" dirty="0"/>
              <a:t> </a:t>
            </a:r>
            <a:r>
              <a:rPr sz="2000" spc="5" dirty="0" smtClean="0"/>
              <a:t>l</a:t>
            </a:r>
            <a:r>
              <a:rPr lang="es-ES" sz="2000" spc="5" dirty="0" smtClean="0"/>
              <a:t>a </a:t>
            </a:r>
            <a:r>
              <a:rPr sz="2000" spc="-10" dirty="0" err="1" smtClean="0"/>
              <a:t>t</a:t>
            </a:r>
            <a:r>
              <a:rPr sz="2000" spc="-5" dirty="0" err="1" smtClean="0"/>
              <a:t>otal</a:t>
            </a:r>
            <a:r>
              <a:rPr sz="2000" spc="5" dirty="0" err="1" smtClean="0"/>
              <a:t>i</a:t>
            </a:r>
            <a:r>
              <a:rPr sz="2000" spc="-5" dirty="0" err="1" smtClean="0"/>
              <a:t>d</a:t>
            </a:r>
            <a:r>
              <a:rPr sz="2000" spc="-10" dirty="0" err="1" smtClean="0"/>
              <a:t>a</a:t>
            </a:r>
            <a:r>
              <a:rPr sz="2000" dirty="0" err="1" smtClean="0"/>
              <a:t>d</a:t>
            </a:r>
            <a:r>
              <a:rPr sz="2000" dirty="0"/>
              <a:t>	</a:t>
            </a:r>
            <a:r>
              <a:rPr sz="2000" spc="-5" dirty="0"/>
              <a:t>d</a:t>
            </a:r>
            <a:r>
              <a:rPr sz="2000" dirty="0"/>
              <a:t>e	los	accion</a:t>
            </a:r>
            <a:r>
              <a:rPr sz="2000" spc="5" dirty="0"/>
              <a:t>i</a:t>
            </a:r>
            <a:r>
              <a:rPr sz="2000" spc="-5" dirty="0"/>
              <a:t>sta</a:t>
            </a:r>
            <a:r>
              <a:rPr sz="2000" dirty="0"/>
              <a:t>s	</a:t>
            </a:r>
            <a:r>
              <a:rPr sz="2000" spc="-5" dirty="0" err="1"/>
              <a:t>e</a:t>
            </a:r>
            <a:r>
              <a:rPr sz="2000" dirty="0" err="1"/>
              <a:t>n</a:t>
            </a:r>
            <a:r>
              <a:rPr sz="2000" dirty="0"/>
              <a:t>	</a:t>
            </a:r>
            <a:r>
              <a:rPr sz="2000" spc="-10" dirty="0"/>
              <a:t>t</a:t>
            </a:r>
            <a:r>
              <a:rPr sz="2000" spc="-5" dirty="0"/>
              <a:t>od</a:t>
            </a:r>
            <a:r>
              <a:rPr sz="2000" spc="-10" dirty="0"/>
              <a:t>a</a:t>
            </a:r>
            <a:r>
              <a:rPr sz="2000" dirty="0"/>
              <a:t>s	las	</a:t>
            </a:r>
            <a:r>
              <a:rPr sz="2000" spc="-25" dirty="0"/>
              <a:t>r</a:t>
            </a:r>
            <a:r>
              <a:rPr sz="2000" dirty="0"/>
              <a:t>eu</a:t>
            </a:r>
            <a:r>
              <a:rPr sz="2000" spc="-10" dirty="0"/>
              <a:t>n</a:t>
            </a:r>
            <a:r>
              <a:rPr sz="2000" dirty="0"/>
              <a:t>io</a:t>
            </a:r>
            <a:r>
              <a:rPr sz="2000" spc="5" dirty="0"/>
              <a:t>n</a:t>
            </a:r>
            <a:r>
              <a:rPr sz="2000" dirty="0"/>
              <a:t>es	</a:t>
            </a:r>
            <a:r>
              <a:rPr lang="es-ES" sz="2000" dirty="0" smtClean="0"/>
              <a:t> </a:t>
            </a:r>
            <a:r>
              <a:rPr sz="2000" spc="-5" dirty="0" err="1" smtClean="0"/>
              <a:t>o</a:t>
            </a:r>
            <a:r>
              <a:rPr sz="2000" spc="-25" dirty="0" err="1" smtClean="0"/>
              <a:t>r</a:t>
            </a:r>
            <a:r>
              <a:rPr sz="2000" spc="-5" dirty="0" err="1" smtClean="0"/>
              <a:t>di</a:t>
            </a:r>
            <a:r>
              <a:rPr sz="2000" spc="5" dirty="0" err="1" smtClean="0"/>
              <a:t>n</a:t>
            </a:r>
            <a:r>
              <a:rPr sz="2000" dirty="0" err="1" smtClean="0"/>
              <a:t>a</a:t>
            </a:r>
            <a:r>
              <a:rPr sz="2000" spc="-15" dirty="0" err="1" smtClean="0"/>
              <a:t>r</a:t>
            </a:r>
            <a:r>
              <a:rPr sz="2000" dirty="0" err="1" smtClean="0"/>
              <a:t>ias</a:t>
            </a:r>
            <a:r>
              <a:rPr sz="2000" dirty="0"/>
              <a:t>	</a:t>
            </a:r>
            <a:r>
              <a:rPr sz="2000" spc="-5" dirty="0" smtClean="0"/>
              <a:t>y/o</a:t>
            </a:r>
            <a:r>
              <a:rPr lang="es-ES" sz="2000" spc="-5" dirty="0" smtClean="0"/>
              <a:t> </a:t>
            </a:r>
            <a:r>
              <a:rPr sz="2000" spc="-5" dirty="0" err="1" smtClean="0"/>
              <a:t>extraordinarias</a:t>
            </a:r>
            <a:r>
              <a:rPr sz="2000" spc="185" dirty="0" smtClean="0"/>
              <a:t> </a:t>
            </a:r>
            <a:r>
              <a:rPr sz="2000" spc="-5" dirty="0"/>
              <a:t>de</a:t>
            </a:r>
            <a:r>
              <a:rPr sz="2000" spc="200" dirty="0"/>
              <a:t> </a:t>
            </a:r>
            <a:r>
              <a:rPr sz="2000" dirty="0"/>
              <a:t>la</a:t>
            </a:r>
            <a:r>
              <a:rPr sz="2000" spc="204" dirty="0"/>
              <a:t> </a:t>
            </a:r>
            <a:r>
              <a:rPr sz="2000" spc="-5" dirty="0"/>
              <a:t>Asamblea</a:t>
            </a:r>
            <a:r>
              <a:rPr sz="2000" spc="200" dirty="0"/>
              <a:t> </a:t>
            </a:r>
            <a:r>
              <a:rPr sz="2000" spc="-5" dirty="0"/>
              <a:t>General</a:t>
            </a:r>
            <a:r>
              <a:rPr sz="2000" spc="204" dirty="0"/>
              <a:t> </a:t>
            </a:r>
            <a:r>
              <a:rPr sz="2000" spc="-5" dirty="0"/>
              <a:t>de</a:t>
            </a:r>
            <a:r>
              <a:rPr sz="2000" spc="200" dirty="0"/>
              <a:t> </a:t>
            </a:r>
            <a:r>
              <a:rPr lang="es-ES" sz="2000" spc="200" dirty="0" smtClean="0"/>
              <a:t>	</a:t>
            </a:r>
            <a:r>
              <a:rPr sz="2000" dirty="0" err="1" smtClean="0"/>
              <a:t>Accionistas</a:t>
            </a:r>
            <a:r>
              <a:rPr sz="2000" dirty="0"/>
              <a:t>,</a:t>
            </a:r>
            <a:r>
              <a:rPr sz="2000" spc="200" dirty="0"/>
              <a:t> </a:t>
            </a:r>
            <a:r>
              <a:rPr sz="2000" dirty="0"/>
              <a:t>y</a:t>
            </a:r>
            <a:r>
              <a:rPr sz="2000" spc="200" dirty="0"/>
              <a:t> </a:t>
            </a:r>
            <a:r>
              <a:rPr sz="2000" spc="-10" dirty="0"/>
              <a:t>para</a:t>
            </a:r>
            <a:r>
              <a:rPr sz="2000" spc="195" dirty="0"/>
              <a:t> </a:t>
            </a:r>
            <a:r>
              <a:rPr sz="2000" spc="-5" dirty="0" err="1"/>
              <a:t>votar</a:t>
            </a:r>
            <a:r>
              <a:rPr sz="2000" spc="210" dirty="0"/>
              <a:t> </a:t>
            </a:r>
            <a:r>
              <a:rPr sz="2000" spc="-5" dirty="0" err="1" smtClean="0"/>
              <a:t>en</a:t>
            </a:r>
            <a:r>
              <a:rPr lang="es-ES" sz="2000" spc="-5" dirty="0" smtClean="0"/>
              <a:t> </a:t>
            </a:r>
            <a:r>
              <a:rPr sz="2000" spc="-5" dirty="0" err="1" smtClean="0"/>
              <a:t>todos</a:t>
            </a:r>
            <a:r>
              <a:rPr sz="2000" spc="-5" dirty="0" smtClean="0"/>
              <a:t> </a:t>
            </a:r>
            <a:r>
              <a:rPr sz="2000" dirty="0"/>
              <a:t>los </a:t>
            </a:r>
            <a:r>
              <a:rPr sz="2000" spc="-5" dirty="0"/>
              <a:t>temas que sean puestos </a:t>
            </a:r>
            <a:r>
              <a:rPr sz="2000" dirty="0" err="1"/>
              <a:t>en</a:t>
            </a:r>
            <a:r>
              <a:rPr sz="2000" dirty="0"/>
              <a:t> </a:t>
            </a:r>
            <a:r>
              <a:rPr lang="es-ES" sz="2000" dirty="0" smtClean="0"/>
              <a:t>	</a:t>
            </a:r>
            <a:r>
              <a:rPr sz="2000" spc="-5" dirty="0" err="1" smtClean="0"/>
              <a:t>consideración</a:t>
            </a:r>
            <a:r>
              <a:rPr sz="2000" spc="-5" dirty="0" smtClean="0"/>
              <a:t> </a:t>
            </a:r>
            <a:r>
              <a:rPr sz="2000" spc="-5" dirty="0"/>
              <a:t>de </a:t>
            </a:r>
            <a:r>
              <a:rPr sz="2000" dirty="0"/>
              <a:t>esta </a:t>
            </a:r>
            <a:r>
              <a:rPr sz="2000" spc="-5" dirty="0"/>
              <a:t>última.</a:t>
            </a:r>
            <a:r>
              <a:rPr sz="2000" spc="440" dirty="0"/>
              <a:t> </a:t>
            </a:r>
            <a:endParaRPr lang="es-ES" sz="2000" spc="440" dirty="0" smtClean="0"/>
          </a:p>
          <a:p>
            <a:pPr marL="0" indent="0" algn="just">
              <a:lnSpc>
                <a:spcPts val="1945"/>
              </a:lnSpc>
              <a:spcBef>
                <a:spcPts val="100"/>
              </a:spcBef>
              <a:buNone/>
              <a:tabLst>
                <a:tab pos="240665" algn="l"/>
              </a:tabLst>
            </a:pPr>
            <a:endParaRPr lang="es-ES" sz="2000" spc="440" dirty="0" smtClean="0"/>
          </a:p>
          <a:p>
            <a:pPr marL="12700" algn="just">
              <a:lnSpc>
                <a:spcPts val="1945"/>
              </a:lnSpc>
              <a:spcBef>
                <a:spcPts val="100"/>
              </a:spcBef>
              <a:tabLst>
                <a:tab pos="240665" algn="l"/>
              </a:tabLst>
            </a:pPr>
            <a:r>
              <a:rPr sz="2000" spc="-5" dirty="0" err="1" smtClean="0"/>
              <a:t>Igual</a:t>
            </a:r>
            <a:r>
              <a:rPr lang="es-ES" sz="2000" spc="-5" dirty="0"/>
              <a:t> </a:t>
            </a:r>
            <a:r>
              <a:rPr sz="2000" dirty="0" err="1" smtClean="0"/>
              <a:t>poder</a:t>
            </a:r>
            <a:r>
              <a:rPr sz="2000" dirty="0" smtClean="0"/>
              <a:t> </a:t>
            </a:r>
            <a:r>
              <a:rPr sz="2000" spc="-5" dirty="0"/>
              <a:t>queda conferido </a:t>
            </a:r>
            <a:r>
              <a:rPr sz="2000" dirty="0"/>
              <a:t>por </a:t>
            </a:r>
            <a:r>
              <a:rPr sz="2000" spc="-5" dirty="0"/>
              <a:t>los accionistas que ingresen </a:t>
            </a:r>
            <a:r>
              <a:rPr sz="2000" dirty="0"/>
              <a:t>a </a:t>
            </a:r>
            <a:r>
              <a:rPr sz="2000" spc="-5" dirty="0"/>
              <a:t>la </a:t>
            </a:r>
            <a:r>
              <a:rPr lang="es-ES" sz="2000" spc="-5" dirty="0" smtClean="0"/>
              <a:t>	</a:t>
            </a:r>
            <a:r>
              <a:rPr sz="2000" spc="-5" dirty="0" err="1" smtClean="0"/>
              <a:t>compañía</a:t>
            </a:r>
            <a:r>
              <a:rPr sz="2000" spc="-5" dirty="0" smtClean="0"/>
              <a:t>  </a:t>
            </a:r>
            <a:r>
              <a:rPr sz="2000" dirty="0"/>
              <a:t>con</a:t>
            </a:r>
            <a:r>
              <a:rPr sz="2000" spc="-15" dirty="0"/>
              <a:t> </a:t>
            </a:r>
            <a:r>
              <a:rPr sz="2000" spc="-5" dirty="0"/>
              <a:t>posterioridad.</a:t>
            </a:r>
          </a:p>
          <a:p>
            <a:pPr marL="12700" algn="just">
              <a:lnSpc>
                <a:spcPts val="1945"/>
              </a:lnSpc>
              <a:spcBef>
                <a:spcPts val="575"/>
              </a:spcBef>
              <a:tabLst>
                <a:tab pos="240665" algn="l"/>
              </a:tabLst>
            </a:pPr>
            <a:r>
              <a:rPr sz="2000" dirty="0">
                <a:latin typeface="Arial"/>
                <a:cs typeface="Arial"/>
              </a:rPr>
              <a:t>•	</a:t>
            </a:r>
            <a:r>
              <a:rPr sz="2000" spc="-5" dirty="0"/>
              <a:t>Los</a:t>
            </a:r>
            <a:r>
              <a:rPr sz="2000" spc="120" dirty="0"/>
              <a:t> </a:t>
            </a:r>
            <a:r>
              <a:rPr sz="2000" spc="-5" dirty="0"/>
              <a:t>titulares</a:t>
            </a:r>
            <a:r>
              <a:rPr sz="2000" spc="125" dirty="0"/>
              <a:t> </a:t>
            </a:r>
            <a:r>
              <a:rPr sz="2000" spc="-5" dirty="0"/>
              <a:t>de</a:t>
            </a:r>
            <a:r>
              <a:rPr sz="2000" spc="125" dirty="0"/>
              <a:t> </a:t>
            </a:r>
            <a:r>
              <a:rPr sz="2000" dirty="0"/>
              <a:t>las</a:t>
            </a:r>
            <a:r>
              <a:rPr sz="2000" spc="125" dirty="0"/>
              <a:t> </a:t>
            </a:r>
            <a:r>
              <a:rPr sz="2000" spc="-5" dirty="0"/>
              <a:t>acciones</a:t>
            </a:r>
            <a:r>
              <a:rPr sz="2000" spc="120" dirty="0"/>
              <a:t> </a:t>
            </a:r>
            <a:r>
              <a:rPr sz="2000" dirty="0"/>
              <a:t>Tipo</a:t>
            </a:r>
            <a:r>
              <a:rPr sz="2000" spc="125" dirty="0"/>
              <a:t> </a:t>
            </a:r>
            <a:r>
              <a:rPr sz="2000" spc="-5" dirty="0"/>
              <a:t>Platinum</a:t>
            </a:r>
            <a:r>
              <a:rPr sz="2000" spc="114" dirty="0"/>
              <a:t> </a:t>
            </a:r>
            <a:r>
              <a:rPr sz="2000" dirty="0"/>
              <a:t>podrán</a:t>
            </a:r>
            <a:r>
              <a:rPr sz="2000" spc="125" dirty="0"/>
              <a:t> </a:t>
            </a:r>
            <a:r>
              <a:rPr sz="2000" spc="-5" dirty="0"/>
              <a:t>sustituir</a:t>
            </a:r>
            <a:r>
              <a:rPr sz="2000" spc="135" dirty="0"/>
              <a:t> </a:t>
            </a:r>
            <a:r>
              <a:rPr sz="2000" spc="-5" dirty="0" err="1"/>
              <a:t>dicho</a:t>
            </a:r>
            <a:r>
              <a:rPr sz="2000" spc="120" dirty="0"/>
              <a:t> </a:t>
            </a:r>
            <a:r>
              <a:rPr lang="es-ES" sz="2000" spc="120" dirty="0" smtClean="0"/>
              <a:t>	</a:t>
            </a:r>
            <a:r>
              <a:rPr sz="2000" dirty="0" err="1" smtClean="0"/>
              <a:t>poder</a:t>
            </a:r>
            <a:r>
              <a:rPr lang="es-ES" sz="2000" dirty="0" smtClean="0"/>
              <a:t> </a:t>
            </a:r>
            <a:r>
              <a:rPr sz="2000" dirty="0"/>
              <a:t>a</a:t>
            </a:r>
            <a:r>
              <a:rPr sz="2000" spc="105" dirty="0"/>
              <a:t> </a:t>
            </a:r>
            <a:r>
              <a:rPr sz="2000" spc="-5" dirty="0"/>
              <a:t>quien</a:t>
            </a:r>
            <a:r>
              <a:rPr sz="2000" spc="114" dirty="0"/>
              <a:t> </a:t>
            </a:r>
            <a:r>
              <a:rPr sz="2000" spc="-5" dirty="0"/>
              <a:t>bien</a:t>
            </a:r>
            <a:r>
              <a:rPr sz="2000" spc="114" dirty="0"/>
              <a:t> </a:t>
            </a:r>
            <a:r>
              <a:rPr sz="2000" spc="-5" dirty="0"/>
              <a:t>consideren,</a:t>
            </a:r>
            <a:r>
              <a:rPr sz="2000" spc="120" dirty="0"/>
              <a:t> </a:t>
            </a:r>
            <a:r>
              <a:rPr sz="2000" spc="-5" dirty="0"/>
              <a:t>sin</a:t>
            </a:r>
            <a:r>
              <a:rPr sz="2000" spc="100" dirty="0"/>
              <a:t> </a:t>
            </a:r>
            <a:r>
              <a:rPr sz="2000" spc="-5" dirty="0"/>
              <a:t>necesidad</a:t>
            </a:r>
            <a:r>
              <a:rPr sz="2000" spc="100" dirty="0"/>
              <a:t> </a:t>
            </a:r>
            <a:r>
              <a:rPr sz="2000" spc="-5" dirty="0"/>
              <a:t>de</a:t>
            </a:r>
            <a:r>
              <a:rPr sz="2000" spc="110" dirty="0"/>
              <a:t> </a:t>
            </a:r>
            <a:r>
              <a:rPr sz="2000" spc="-5" dirty="0"/>
              <a:t>autorización</a:t>
            </a:r>
            <a:r>
              <a:rPr sz="2000" spc="120" dirty="0"/>
              <a:t> </a:t>
            </a:r>
            <a:r>
              <a:rPr sz="2000" spc="-10" dirty="0" err="1"/>
              <a:t>previa</a:t>
            </a:r>
            <a:r>
              <a:rPr sz="2000" spc="105" dirty="0"/>
              <a:t> </a:t>
            </a:r>
            <a:r>
              <a:rPr lang="es-ES" sz="2000" spc="105" dirty="0" smtClean="0"/>
              <a:t>	</a:t>
            </a:r>
            <a:r>
              <a:rPr sz="2000" dirty="0" err="1" smtClean="0"/>
              <a:t>por</a:t>
            </a:r>
            <a:r>
              <a:rPr sz="2000" spc="105" dirty="0" smtClean="0"/>
              <a:t> </a:t>
            </a:r>
            <a:r>
              <a:rPr sz="2000" dirty="0" smtClean="0"/>
              <a:t>part</a:t>
            </a:r>
            <a:r>
              <a:rPr lang="es-ES" sz="2000" dirty="0" smtClean="0"/>
              <a:t>e </a:t>
            </a:r>
            <a:r>
              <a:rPr sz="2000" spc="-5" dirty="0" smtClean="0"/>
              <a:t>de </a:t>
            </a:r>
            <a:r>
              <a:rPr sz="2000" dirty="0"/>
              <a:t>los</a:t>
            </a:r>
            <a:r>
              <a:rPr sz="2000" spc="-5" dirty="0"/>
              <a:t> </a:t>
            </a:r>
            <a:r>
              <a:rPr sz="2000" dirty="0"/>
              <a:t>accionistas.</a:t>
            </a:r>
          </a:p>
          <a:p>
            <a:pPr marL="0" indent="0" algn="just">
              <a:lnSpc>
                <a:spcPts val="1945"/>
              </a:lnSpc>
              <a:spcBef>
                <a:spcPts val="565"/>
              </a:spcBef>
              <a:buNone/>
              <a:tabLst>
                <a:tab pos="240665" algn="l"/>
                <a:tab pos="766445" algn="l"/>
                <a:tab pos="1734185" algn="l"/>
                <a:tab pos="2178050" algn="l"/>
                <a:tab pos="2632710" algn="l"/>
                <a:tab pos="3665854" algn="l"/>
                <a:tab pos="4293870" algn="l"/>
                <a:tab pos="5349875" algn="l"/>
                <a:tab pos="6254115" algn="l"/>
              </a:tabLst>
            </a:pPr>
            <a:r>
              <a:rPr lang="es-ES" sz="2000" dirty="0">
                <a:latin typeface="Arial"/>
                <a:cs typeface="Arial"/>
              </a:rPr>
              <a:t>    </a:t>
            </a:r>
            <a:r>
              <a:rPr sz="2000" spc="-5" dirty="0"/>
              <a:t>Los	titulares	</a:t>
            </a:r>
            <a:r>
              <a:rPr sz="2000" dirty="0"/>
              <a:t>de	las	</a:t>
            </a:r>
            <a:r>
              <a:rPr sz="2000" spc="-5" dirty="0"/>
              <a:t>acciones	</a:t>
            </a:r>
            <a:r>
              <a:rPr sz="2000" dirty="0"/>
              <a:t>Tipo	</a:t>
            </a:r>
            <a:r>
              <a:rPr sz="2000" spc="-5" dirty="0"/>
              <a:t>Platinum	</a:t>
            </a:r>
            <a:r>
              <a:rPr sz="2000" dirty="0"/>
              <a:t>podrán	</a:t>
            </a:r>
            <a:r>
              <a:rPr sz="2000" spc="-5" dirty="0"/>
              <a:t>representar</a:t>
            </a:r>
          </a:p>
          <a:p>
            <a:pPr marL="241300" marR="8890" algn="just">
              <a:lnSpc>
                <a:spcPct val="80000"/>
              </a:lnSpc>
              <a:spcBef>
                <a:spcPts val="215"/>
              </a:spcBef>
            </a:pPr>
            <a:r>
              <a:rPr sz="2000" spc="-10" dirty="0"/>
              <a:t>válidamente </a:t>
            </a:r>
            <a:r>
              <a:rPr sz="2000" spc="-10" dirty="0" err="1"/>
              <a:t>en</a:t>
            </a:r>
            <a:r>
              <a:rPr sz="2000" spc="-10" dirty="0"/>
              <a:t> </a:t>
            </a:r>
            <a:r>
              <a:rPr sz="2000" dirty="0"/>
              <a:t>las </a:t>
            </a:r>
            <a:r>
              <a:rPr sz="2000" spc="-5" dirty="0"/>
              <a:t>reuniones de </a:t>
            </a:r>
            <a:r>
              <a:rPr sz="2000" dirty="0"/>
              <a:t>la </a:t>
            </a:r>
            <a:r>
              <a:rPr sz="2000" spc="-5" dirty="0"/>
              <a:t>Asamblea </a:t>
            </a:r>
            <a:r>
              <a:rPr sz="2000" dirty="0"/>
              <a:t>las </a:t>
            </a:r>
            <a:r>
              <a:rPr sz="2000" spc="-5" dirty="0"/>
              <a:t>acciones de </a:t>
            </a:r>
            <a:r>
              <a:rPr sz="2000" dirty="0"/>
              <a:t>los </a:t>
            </a:r>
            <a:r>
              <a:rPr sz="2000" spc="-5" dirty="0"/>
              <a:t>demás  </a:t>
            </a:r>
            <a:r>
              <a:rPr sz="2000" dirty="0"/>
              <a:t>accionistas, </a:t>
            </a:r>
            <a:r>
              <a:rPr sz="2000" spc="-5" dirty="0"/>
              <a:t>aunque sean Gerentes </a:t>
            </a:r>
            <a:r>
              <a:rPr sz="2000" dirty="0"/>
              <a:t>de la</a:t>
            </a:r>
            <a:r>
              <a:rPr sz="2000" spc="-70" dirty="0"/>
              <a:t> </a:t>
            </a:r>
            <a:r>
              <a:rPr sz="2000" spc="-5" dirty="0"/>
              <a:t>sociedad.</a:t>
            </a:r>
          </a:p>
        </p:txBody>
      </p:sp>
    </p:spTree>
    <p:extLst>
      <p:ext uri="{BB962C8B-B14F-4D97-AF65-F5344CB8AC3E}">
        <p14:creationId xmlns:p14="http://schemas.microsoft.com/office/powerpoint/2010/main" val="3637164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9301" y="612452"/>
            <a:ext cx="6658609" cy="406400"/>
          </a:xfrm>
          <a:prstGeom prst="rect">
            <a:avLst/>
          </a:prstGeom>
        </p:spPr>
        <p:txBody>
          <a:bodyPr vert="horz" wrap="square" lIns="0" tIns="12065" rIns="0" bIns="0" rtlCol="0" anchor="t">
            <a:spAutoFit/>
          </a:bodyPr>
          <a:lstStyle/>
          <a:p>
            <a:pPr marL="12700">
              <a:spcBef>
                <a:spcPts val="95"/>
              </a:spcBef>
            </a:pPr>
            <a:r>
              <a:rPr sz="2500" spc="-20" dirty="0"/>
              <a:t>ESTATUTOS</a:t>
            </a:r>
            <a:r>
              <a:rPr sz="2500" spc="-114" dirty="0"/>
              <a:t> </a:t>
            </a:r>
            <a:r>
              <a:rPr sz="2500" spc="-5" dirty="0"/>
              <a:t>ORGANIZACIONALES</a:t>
            </a:r>
            <a:endParaRPr sz="2500" dirty="0"/>
          </a:p>
        </p:txBody>
      </p:sp>
      <p:sp>
        <p:nvSpPr>
          <p:cNvPr id="3" name="object 3"/>
          <p:cNvSpPr txBox="1"/>
          <p:nvPr/>
        </p:nvSpPr>
        <p:spPr>
          <a:xfrm>
            <a:off x="535578" y="1698171"/>
            <a:ext cx="9326880" cy="4697183"/>
          </a:xfrm>
          <a:prstGeom prst="rect">
            <a:avLst/>
          </a:prstGeom>
        </p:spPr>
        <p:txBody>
          <a:bodyPr vert="horz" wrap="square" lIns="0" tIns="43180" rIns="0" bIns="0" rtlCol="0">
            <a:spAutoFit/>
          </a:bodyPr>
          <a:lstStyle/>
          <a:p>
            <a:pPr marL="12700" marR="5080" algn="just">
              <a:lnSpc>
                <a:spcPct val="90000"/>
              </a:lnSpc>
              <a:spcBef>
                <a:spcPts val="340"/>
              </a:spcBef>
            </a:pPr>
            <a:r>
              <a:rPr sz="1950" spc="-5" dirty="0">
                <a:latin typeface="Segoe UI Semilight"/>
                <a:cs typeface="Segoe UI Semilight"/>
              </a:rPr>
              <a:t>.</a:t>
            </a:r>
            <a:r>
              <a:rPr sz="2400" spc="-5" dirty="0">
                <a:latin typeface="Segoe UI Semilight"/>
                <a:cs typeface="Segoe UI Semilight"/>
              </a:rPr>
              <a:t>Causales de Exclusión. </a:t>
            </a:r>
            <a:r>
              <a:rPr sz="2400" dirty="0">
                <a:latin typeface="Segoe UI Semilight"/>
                <a:cs typeface="Segoe UI Semilight"/>
              </a:rPr>
              <a:t>El </a:t>
            </a:r>
            <a:r>
              <a:rPr sz="2400" spc="-5" dirty="0">
                <a:latin typeface="Segoe UI Semilight"/>
                <a:cs typeface="Segoe UI Semilight"/>
              </a:rPr>
              <a:t>accionista </a:t>
            </a:r>
            <a:r>
              <a:rPr sz="2400" dirty="0">
                <a:latin typeface="Segoe UI Semilight"/>
                <a:cs typeface="Segoe UI Semilight"/>
              </a:rPr>
              <a:t>titular de </a:t>
            </a:r>
            <a:r>
              <a:rPr sz="2400" spc="-5" dirty="0">
                <a:latin typeface="Segoe UI Semilight"/>
                <a:cs typeface="Segoe UI Semilight"/>
              </a:rPr>
              <a:t>las acciones </a:t>
            </a:r>
            <a:r>
              <a:rPr sz="2400" dirty="0">
                <a:latin typeface="Segoe UI Semilight"/>
                <a:cs typeface="Segoe UI Semilight"/>
              </a:rPr>
              <a:t>Tipo </a:t>
            </a:r>
            <a:r>
              <a:rPr sz="2400" spc="-5" dirty="0">
                <a:latin typeface="Segoe UI Semilight"/>
                <a:cs typeface="Segoe UI Semilight"/>
              </a:rPr>
              <a:t>Gold,  </a:t>
            </a:r>
            <a:r>
              <a:rPr sz="2400" dirty="0">
                <a:latin typeface="Segoe UI Semilight"/>
                <a:cs typeface="Segoe UI Semilight"/>
              </a:rPr>
              <a:t>tipo </a:t>
            </a:r>
            <a:r>
              <a:rPr sz="2400" spc="-5" dirty="0">
                <a:latin typeface="Segoe UI Semilight"/>
                <a:cs typeface="Segoe UI Semilight"/>
              </a:rPr>
              <a:t>Premium </a:t>
            </a:r>
            <a:r>
              <a:rPr sz="2400" dirty="0">
                <a:latin typeface="Segoe UI Semilight"/>
                <a:cs typeface="Segoe UI Semilight"/>
              </a:rPr>
              <a:t>A </a:t>
            </a:r>
            <a:r>
              <a:rPr sz="2400" spc="-55" dirty="0">
                <a:latin typeface="Segoe UI Semilight"/>
                <a:cs typeface="Segoe UI Semilight"/>
              </a:rPr>
              <a:t>y, </a:t>
            </a:r>
            <a:r>
              <a:rPr sz="2400" dirty="0">
                <a:latin typeface="Segoe UI Semilight"/>
                <a:cs typeface="Segoe UI Semilight"/>
              </a:rPr>
              <a:t>tipo </a:t>
            </a:r>
            <a:r>
              <a:rPr sz="2400" spc="-10" dirty="0">
                <a:latin typeface="Segoe UI Semilight"/>
                <a:cs typeface="Segoe UI Semilight"/>
              </a:rPr>
              <a:t>Premium </a:t>
            </a:r>
            <a:r>
              <a:rPr sz="2400" dirty="0">
                <a:latin typeface="Segoe UI Semilight"/>
                <a:cs typeface="Segoe UI Semilight"/>
              </a:rPr>
              <a:t>B </a:t>
            </a:r>
            <a:r>
              <a:rPr sz="2400" spc="-5" dirty="0">
                <a:latin typeface="Segoe UI Semilight"/>
                <a:cs typeface="Segoe UI Semilight"/>
              </a:rPr>
              <a:t>que demande </a:t>
            </a:r>
            <a:r>
              <a:rPr sz="2400" dirty="0">
                <a:latin typeface="Segoe UI Semilight"/>
                <a:cs typeface="Segoe UI Semilight"/>
              </a:rPr>
              <a:t>a </a:t>
            </a:r>
            <a:r>
              <a:rPr sz="2400" spc="-5" dirty="0">
                <a:latin typeface="Segoe UI Semilight"/>
                <a:cs typeface="Segoe UI Semilight"/>
              </a:rPr>
              <a:t>la </a:t>
            </a:r>
            <a:r>
              <a:rPr sz="2400" spc="-10" dirty="0">
                <a:latin typeface="Segoe UI Semilight"/>
                <a:cs typeface="Segoe UI Semilight"/>
              </a:rPr>
              <a:t>compañía, </a:t>
            </a:r>
            <a:r>
              <a:rPr sz="2400" dirty="0">
                <a:latin typeface="Segoe UI Semilight"/>
                <a:cs typeface="Segoe UI Semilight"/>
              </a:rPr>
              <a:t>a </a:t>
            </a:r>
            <a:r>
              <a:rPr sz="2400" spc="-10" dirty="0">
                <a:latin typeface="Segoe UI Semilight"/>
                <a:cs typeface="Segoe UI Semilight"/>
              </a:rPr>
              <a:t>la  </a:t>
            </a:r>
            <a:r>
              <a:rPr sz="2400" spc="-5" dirty="0">
                <a:latin typeface="Segoe UI Semilight"/>
                <a:cs typeface="Segoe UI Semilight"/>
              </a:rPr>
              <a:t>sociedad, </a:t>
            </a:r>
            <a:r>
              <a:rPr sz="2400" dirty="0">
                <a:latin typeface="Segoe UI Semilight"/>
                <a:cs typeface="Segoe UI Semilight"/>
              </a:rPr>
              <a:t>al </a:t>
            </a:r>
            <a:r>
              <a:rPr sz="2400" spc="-10" dirty="0">
                <a:latin typeface="Segoe UI Semilight"/>
                <a:cs typeface="Segoe UI Semilight"/>
              </a:rPr>
              <a:t>Gerente </a:t>
            </a:r>
            <a:r>
              <a:rPr sz="2400" dirty="0">
                <a:latin typeface="Segoe UI Semilight"/>
                <a:cs typeface="Segoe UI Semilight"/>
              </a:rPr>
              <a:t>o a </a:t>
            </a:r>
            <a:r>
              <a:rPr sz="2400" spc="-5" dirty="0">
                <a:latin typeface="Segoe UI Semilight"/>
                <a:cs typeface="Segoe UI Semilight"/>
              </a:rPr>
              <a:t>cualquiera </a:t>
            </a:r>
            <a:r>
              <a:rPr sz="2400" dirty="0">
                <a:latin typeface="Segoe UI Semilight"/>
                <a:cs typeface="Segoe UI Semilight"/>
              </a:rPr>
              <a:t>de </a:t>
            </a:r>
            <a:r>
              <a:rPr sz="2400" spc="-5" dirty="0">
                <a:latin typeface="Segoe UI Semilight"/>
                <a:cs typeface="Segoe UI Semilight"/>
              </a:rPr>
              <a:t>los accionistas </a:t>
            </a:r>
            <a:r>
              <a:rPr sz="2400" dirty="0">
                <a:latin typeface="Segoe UI Semilight"/>
                <a:cs typeface="Segoe UI Semilight"/>
              </a:rPr>
              <a:t>de </a:t>
            </a:r>
            <a:r>
              <a:rPr sz="2400" spc="-5" dirty="0">
                <a:latin typeface="Segoe UI Semilight"/>
                <a:cs typeface="Segoe UI Semilight"/>
              </a:rPr>
              <a:t>ésta, deberá  </a:t>
            </a:r>
            <a:r>
              <a:rPr sz="2400" dirty="0">
                <a:latin typeface="Segoe UI Semilight"/>
                <a:cs typeface="Segoe UI Semilight"/>
              </a:rPr>
              <a:t>ser excluido </a:t>
            </a:r>
            <a:r>
              <a:rPr sz="2400" spc="-5" dirty="0">
                <a:latin typeface="Segoe UI Semilight"/>
                <a:cs typeface="Segoe UI Semilight"/>
              </a:rPr>
              <a:t>de la sociedad, produciéndose un </a:t>
            </a:r>
            <a:r>
              <a:rPr sz="2400" spc="-10" dirty="0">
                <a:latin typeface="Segoe UI Semilight"/>
                <a:cs typeface="Segoe UI Semilight"/>
              </a:rPr>
              <a:t>reembolso </a:t>
            </a:r>
            <a:r>
              <a:rPr sz="2400" dirty="0" err="1">
                <a:latin typeface="Segoe UI Semilight"/>
                <a:cs typeface="Segoe UI Semilight"/>
              </a:rPr>
              <a:t>en</a:t>
            </a:r>
            <a:r>
              <a:rPr sz="2400" dirty="0">
                <a:latin typeface="Segoe UI Semilight"/>
                <a:cs typeface="Segoe UI Semilight"/>
              </a:rPr>
              <a:t> </a:t>
            </a:r>
            <a:r>
              <a:rPr sz="2400" spc="-10" dirty="0">
                <a:latin typeface="Segoe UI Semilight"/>
                <a:cs typeface="Segoe UI Semilight"/>
              </a:rPr>
              <a:t>dinero  </a:t>
            </a:r>
            <a:r>
              <a:rPr sz="2400" dirty="0">
                <a:latin typeface="Segoe UI Semilight"/>
                <a:cs typeface="Segoe UI Semilight"/>
              </a:rPr>
              <a:t>del capital </a:t>
            </a:r>
            <a:r>
              <a:rPr sz="2400" spc="5" dirty="0">
                <a:latin typeface="Segoe UI Semilight"/>
                <a:cs typeface="Segoe UI Semilight"/>
              </a:rPr>
              <a:t>aportado, </a:t>
            </a:r>
            <a:r>
              <a:rPr sz="2400" dirty="0">
                <a:latin typeface="Segoe UI Semilight"/>
                <a:cs typeface="Segoe UI Semilight"/>
              </a:rPr>
              <a:t>al </a:t>
            </a:r>
            <a:r>
              <a:rPr sz="2400" spc="-15" dirty="0">
                <a:latin typeface="Segoe UI Semilight"/>
                <a:cs typeface="Segoe UI Semilight"/>
              </a:rPr>
              <a:t>valor </a:t>
            </a:r>
            <a:r>
              <a:rPr sz="2400" spc="-5" dirty="0">
                <a:latin typeface="Segoe UI Semilight"/>
                <a:cs typeface="Segoe UI Semilight"/>
              </a:rPr>
              <a:t>nominal de las acciones. </a:t>
            </a:r>
            <a:r>
              <a:rPr sz="2400" spc="-35" dirty="0">
                <a:latin typeface="Segoe UI Semilight"/>
                <a:cs typeface="Segoe UI Semilight"/>
              </a:rPr>
              <a:t>También </a:t>
            </a:r>
            <a:r>
              <a:rPr sz="2400" spc="-15" dirty="0">
                <a:latin typeface="Segoe UI Semilight"/>
                <a:cs typeface="Segoe UI Semilight"/>
              </a:rPr>
              <a:t>se  </a:t>
            </a:r>
            <a:r>
              <a:rPr sz="2400" dirty="0">
                <a:latin typeface="Segoe UI Semilight"/>
                <a:cs typeface="Segoe UI Semilight"/>
              </a:rPr>
              <a:t>podrá </a:t>
            </a:r>
            <a:r>
              <a:rPr sz="2400" spc="-5" dirty="0">
                <a:latin typeface="Segoe UI Semilight"/>
                <a:cs typeface="Segoe UI Semilight"/>
              </a:rPr>
              <a:t>excluir </a:t>
            </a:r>
            <a:r>
              <a:rPr sz="2400" dirty="0">
                <a:latin typeface="Segoe UI Semilight"/>
                <a:cs typeface="Segoe UI Semilight"/>
              </a:rPr>
              <a:t>al titular de </a:t>
            </a:r>
            <a:r>
              <a:rPr sz="2400" spc="-5" dirty="0">
                <a:latin typeface="Segoe UI Semilight"/>
                <a:cs typeface="Segoe UI Semilight"/>
              </a:rPr>
              <a:t>las </a:t>
            </a:r>
            <a:r>
              <a:rPr sz="2400" dirty="0">
                <a:latin typeface="Segoe UI Semilight"/>
                <a:cs typeface="Segoe UI Semilight"/>
              </a:rPr>
              <a:t>acciones </a:t>
            </a:r>
            <a:r>
              <a:rPr sz="2400" spc="-5" dirty="0">
                <a:latin typeface="Segoe UI Semilight"/>
                <a:cs typeface="Segoe UI Semilight"/>
              </a:rPr>
              <a:t>Tipo Gold, </a:t>
            </a:r>
            <a:r>
              <a:rPr sz="2400" dirty="0">
                <a:latin typeface="Segoe UI Semilight"/>
                <a:cs typeface="Segoe UI Semilight"/>
              </a:rPr>
              <a:t>Tipo </a:t>
            </a:r>
            <a:r>
              <a:rPr sz="2400" spc="-5" dirty="0">
                <a:latin typeface="Segoe UI Semilight"/>
                <a:cs typeface="Segoe UI Semilight"/>
              </a:rPr>
              <a:t>Premium </a:t>
            </a:r>
            <a:r>
              <a:rPr sz="2400" dirty="0">
                <a:latin typeface="Segoe UI Semilight"/>
                <a:cs typeface="Segoe UI Semilight"/>
              </a:rPr>
              <a:t>A </a:t>
            </a:r>
            <a:r>
              <a:rPr sz="2400" spc="-110" dirty="0">
                <a:latin typeface="Segoe UI Semilight"/>
                <a:cs typeface="Segoe UI Semilight"/>
              </a:rPr>
              <a:t>y,  </a:t>
            </a:r>
            <a:r>
              <a:rPr sz="2400" dirty="0">
                <a:latin typeface="Segoe UI Semilight"/>
                <a:cs typeface="Segoe UI Semilight"/>
              </a:rPr>
              <a:t>Tipo </a:t>
            </a:r>
            <a:r>
              <a:rPr sz="2400" spc="-5" dirty="0">
                <a:latin typeface="Segoe UI Semilight"/>
                <a:cs typeface="Segoe UI Semilight"/>
              </a:rPr>
              <a:t>Premium </a:t>
            </a:r>
            <a:r>
              <a:rPr sz="2400" dirty="0">
                <a:latin typeface="Segoe UI Semilight"/>
                <a:cs typeface="Segoe UI Semilight"/>
              </a:rPr>
              <a:t>B </a:t>
            </a:r>
            <a:r>
              <a:rPr sz="2400" spc="-10" dirty="0">
                <a:latin typeface="Segoe UI Semilight"/>
                <a:cs typeface="Segoe UI Semilight"/>
              </a:rPr>
              <a:t>por: </a:t>
            </a:r>
            <a:r>
              <a:rPr sz="2400" spc="-5" dirty="0">
                <a:latin typeface="Segoe UI Semilight"/>
                <a:cs typeface="Segoe UI Semilight"/>
              </a:rPr>
              <a:t>i) </a:t>
            </a:r>
            <a:r>
              <a:rPr sz="2400" dirty="0">
                <a:latin typeface="Segoe UI Semilight"/>
                <a:cs typeface="Segoe UI Semilight"/>
              </a:rPr>
              <a:t>No celebrar </a:t>
            </a:r>
            <a:r>
              <a:rPr sz="2400" spc="-5" dirty="0">
                <a:latin typeface="Segoe UI Semilight"/>
                <a:cs typeface="Segoe UI Semilight"/>
              </a:rPr>
              <a:t>capitulaciones matrimoniales por  </a:t>
            </a:r>
            <a:r>
              <a:rPr sz="2400" spc="5" dirty="0">
                <a:latin typeface="Segoe UI Semilight"/>
                <a:cs typeface="Segoe UI Semilight"/>
              </a:rPr>
              <a:t>parte </a:t>
            </a:r>
            <a:r>
              <a:rPr sz="2400" dirty="0">
                <a:latin typeface="Segoe UI Semilight"/>
                <a:cs typeface="Segoe UI Semilight"/>
              </a:rPr>
              <a:t>del accionista Tipo Gold </a:t>
            </a:r>
            <a:r>
              <a:rPr sz="2400" spc="-5" dirty="0">
                <a:latin typeface="Segoe UI Semilight"/>
                <a:cs typeface="Segoe UI Semilight"/>
              </a:rPr>
              <a:t>que </a:t>
            </a:r>
            <a:r>
              <a:rPr sz="2400" spc="-10" dirty="0">
                <a:latin typeface="Segoe UI Semilight"/>
                <a:cs typeface="Segoe UI Semilight"/>
              </a:rPr>
              <a:t>pretenda </a:t>
            </a:r>
            <a:r>
              <a:rPr sz="2400" dirty="0">
                <a:latin typeface="Segoe UI Semilight"/>
                <a:cs typeface="Segoe UI Semilight"/>
              </a:rPr>
              <a:t>contraer </a:t>
            </a:r>
            <a:r>
              <a:rPr sz="2400" spc="-5" dirty="0">
                <a:latin typeface="Segoe UI Semilight"/>
                <a:cs typeface="Segoe UI Semilight"/>
              </a:rPr>
              <a:t>matrimonio </a:t>
            </a:r>
            <a:r>
              <a:rPr sz="2400" dirty="0">
                <a:latin typeface="Segoe UI Semilight"/>
                <a:cs typeface="Segoe UI Semilight"/>
              </a:rPr>
              <a:t>o  establecer </a:t>
            </a:r>
            <a:r>
              <a:rPr sz="2400" spc="-5" dirty="0">
                <a:latin typeface="Segoe UI Semilight"/>
                <a:cs typeface="Segoe UI Semilight"/>
              </a:rPr>
              <a:t>una relación permanente de </a:t>
            </a:r>
            <a:r>
              <a:rPr sz="2400" spc="-10" dirty="0">
                <a:latin typeface="Segoe UI Semilight"/>
                <a:cs typeface="Segoe UI Semilight"/>
              </a:rPr>
              <a:t>pareja </a:t>
            </a:r>
            <a:r>
              <a:rPr sz="2400" spc="-5" dirty="0">
                <a:latin typeface="Segoe UI Semilight"/>
                <a:cs typeface="Segoe UI Semilight"/>
              </a:rPr>
              <a:t>sin la </a:t>
            </a:r>
            <a:r>
              <a:rPr sz="2400" spc="-10" dirty="0">
                <a:latin typeface="Segoe UI Semilight"/>
                <a:cs typeface="Segoe UI Semilight"/>
              </a:rPr>
              <a:t>separación  </a:t>
            </a:r>
            <a:r>
              <a:rPr sz="2400" spc="-5" dirty="0">
                <a:latin typeface="Segoe UI Semilight"/>
                <a:cs typeface="Segoe UI Semilight"/>
              </a:rPr>
              <a:t>patrimonial correspondiente. </a:t>
            </a:r>
            <a:r>
              <a:rPr sz="2400" spc="-10" dirty="0">
                <a:latin typeface="Segoe UI Semilight"/>
                <a:cs typeface="Segoe UI Semilight"/>
              </a:rPr>
              <a:t>ii) </a:t>
            </a:r>
            <a:r>
              <a:rPr sz="2400" spc="-5" dirty="0">
                <a:latin typeface="Segoe UI Semilight"/>
                <a:cs typeface="Segoe UI Semilight"/>
              </a:rPr>
              <a:t>Cuando </a:t>
            </a:r>
            <a:r>
              <a:rPr sz="2400" dirty="0">
                <a:latin typeface="Segoe UI Semilight"/>
                <a:cs typeface="Segoe UI Semilight"/>
              </a:rPr>
              <a:t>un </a:t>
            </a:r>
            <a:r>
              <a:rPr sz="2400" spc="-5" dirty="0">
                <a:latin typeface="Segoe UI Semilight"/>
                <a:cs typeface="Segoe UI Semilight"/>
              </a:rPr>
              <a:t>accionista inicie </a:t>
            </a:r>
            <a:r>
              <a:rPr sz="2400" dirty="0">
                <a:latin typeface="Segoe UI Semilight"/>
                <a:cs typeface="Segoe UI Semilight"/>
              </a:rPr>
              <a:t>una  acción judicial contra </a:t>
            </a:r>
            <a:r>
              <a:rPr sz="2400" spc="-5" dirty="0">
                <a:latin typeface="Segoe UI Semilight"/>
                <a:cs typeface="Segoe UI Semilight"/>
              </a:rPr>
              <a:t>los accionistas titulares de las acciones </a:t>
            </a:r>
            <a:r>
              <a:rPr sz="2400" dirty="0">
                <a:latin typeface="Segoe UI Semilight"/>
                <a:cs typeface="Segoe UI Semilight"/>
              </a:rPr>
              <a:t>Tipo  </a:t>
            </a:r>
            <a:r>
              <a:rPr sz="2400" spc="-5" dirty="0">
                <a:latin typeface="Segoe UI Semilight"/>
                <a:cs typeface="Segoe UI Semilight"/>
              </a:rPr>
              <a:t>Platinum, </a:t>
            </a:r>
            <a:r>
              <a:rPr sz="2400" dirty="0">
                <a:latin typeface="Segoe UI Semilight"/>
                <a:cs typeface="Segoe UI Semilight"/>
              </a:rPr>
              <a:t>o </a:t>
            </a:r>
            <a:r>
              <a:rPr sz="2400" dirty="0" err="1">
                <a:latin typeface="Segoe UI Semilight"/>
                <a:cs typeface="Segoe UI Semilight"/>
              </a:rPr>
              <a:t>en</a:t>
            </a:r>
            <a:r>
              <a:rPr sz="2400" dirty="0">
                <a:latin typeface="Segoe UI Semilight"/>
                <a:cs typeface="Segoe UI Semilight"/>
              </a:rPr>
              <a:t> </a:t>
            </a:r>
            <a:r>
              <a:rPr sz="2400" spc="-5" dirty="0">
                <a:latin typeface="Segoe UI Semilight"/>
                <a:cs typeface="Segoe UI Semilight"/>
              </a:rPr>
              <a:t>todo caso </a:t>
            </a:r>
            <a:r>
              <a:rPr sz="2400" dirty="0">
                <a:latin typeface="Segoe UI Semilight"/>
                <a:cs typeface="Segoe UI Semilight"/>
              </a:rPr>
              <a:t>cuando </a:t>
            </a:r>
            <a:r>
              <a:rPr sz="2400" spc="-5" dirty="0">
                <a:latin typeface="Segoe UI Semilight"/>
                <a:cs typeface="Segoe UI Semilight"/>
              </a:rPr>
              <a:t>se </a:t>
            </a:r>
            <a:r>
              <a:rPr sz="2400" spc="-10" dirty="0">
                <a:latin typeface="Segoe UI Semilight"/>
                <a:cs typeface="Segoe UI Semilight"/>
              </a:rPr>
              <a:t>genere </a:t>
            </a:r>
            <a:r>
              <a:rPr sz="2400" dirty="0">
                <a:latin typeface="Segoe UI Semilight"/>
                <a:cs typeface="Segoe UI Semilight"/>
              </a:rPr>
              <a:t>cualquier tipo de </a:t>
            </a:r>
            <a:r>
              <a:rPr sz="2400" spc="-5" dirty="0">
                <a:latin typeface="Segoe UI Semilight"/>
                <a:cs typeface="Segoe UI Semilight"/>
              </a:rPr>
              <a:t>conflicto  entre un accionista </a:t>
            </a:r>
            <a:r>
              <a:rPr sz="2400" dirty="0">
                <a:latin typeface="Segoe UI Semilight"/>
                <a:cs typeface="Segoe UI Semilight"/>
              </a:rPr>
              <a:t>dueño </a:t>
            </a:r>
            <a:r>
              <a:rPr sz="2400" spc="-5" dirty="0">
                <a:latin typeface="Segoe UI Semilight"/>
                <a:cs typeface="Segoe UI Semilight"/>
              </a:rPr>
              <a:t>de </a:t>
            </a:r>
            <a:r>
              <a:rPr sz="2400" dirty="0">
                <a:latin typeface="Segoe UI Semilight"/>
                <a:cs typeface="Segoe UI Semilight"/>
              </a:rPr>
              <a:t>acciones </a:t>
            </a:r>
            <a:r>
              <a:rPr sz="2400" spc="-10" dirty="0">
                <a:latin typeface="Segoe UI Semilight"/>
                <a:cs typeface="Segoe UI Semilight"/>
              </a:rPr>
              <a:t>diferentes </a:t>
            </a:r>
            <a:r>
              <a:rPr sz="2400" spc="-5" dirty="0">
                <a:latin typeface="Segoe UI Semilight"/>
                <a:cs typeface="Segoe UI Semilight"/>
              </a:rPr>
              <a:t>de las </a:t>
            </a:r>
            <a:r>
              <a:rPr sz="2400" dirty="0">
                <a:latin typeface="Segoe UI Semilight"/>
                <a:cs typeface="Segoe UI Semilight"/>
              </a:rPr>
              <a:t>acciones Tipo  Platinum con un </a:t>
            </a:r>
            <a:r>
              <a:rPr sz="2400" spc="-5" dirty="0">
                <a:latin typeface="Segoe UI Semilight"/>
                <a:cs typeface="Segoe UI Semilight"/>
              </a:rPr>
              <a:t>accionista </a:t>
            </a:r>
            <a:r>
              <a:rPr sz="2400" dirty="0">
                <a:latin typeface="Segoe UI Semilight"/>
                <a:cs typeface="Segoe UI Semilight"/>
              </a:rPr>
              <a:t>titular </a:t>
            </a:r>
            <a:r>
              <a:rPr sz="2400" spc="5" dirty="0">
                <a:latin typeface="Segoe UI Semilight"/>
                <a:cs typeface="Segoe UI Semilight"/>
              </a:rPr>
              <a:t>de </a:t>
            </a:r>
            <a:r>
              <a:rPr sz="2400" dirty="0">
                <a:latin typeface="Segoe UI Semilight"/>
                <a:cs typeface="Segoe UI Semilight"/>
              </a:rPr>
              <a:t>este tipo de</a:t>
            </a:r>
            <a:r>
              <a:rPr sz="2400" spc="-90" dirty="0">
                <a:latin typeface="Segoe UI Semilight"/>
                <a:cs typeface="Segoe UI Semilight"/>
              </a:rPr>
              <a:t> </a:t>
            </a:r>
            <a:r>
              <a:rPr sz="2400" dirty="0">
                <a:latin typeface="Segoe UI Semilight"/>
                <a:cs typeface="Segoe UI Semilight"/>
              </a:rPr>
              <a:t>acciones.</a:t>
            </a:r>
          </a:p>
        </p:txBody>
      </p:sp>
    </p:spTree>
    <p:extLst>
      <p:ext uri="{BB962C8B-B14F-4D97-AF65-F5344CB8AC3E}">
        <p14:creationId xmlns:p14="http://schemas.microsoft.com/office/powerpoint/2010/main" val="1062191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3130" y="838201"/>
            <a:ext cx="7773338" cy="670619"/>
          </a:xfrm>
          <a:prstGeom prst="rect">
            <a:avLst/>
          </a:prstGeom>
        </p:spPr>
        <p:txBody>
          <a:bodyPr vert="horz" wrap="square" lIns="0" tIns="270433" rIns="0" bIns="0" rtlCol="0" anchor="t">
            <a:spAutoFit/>
          </a:bodyPr>
          <a:lstStyle/>
          <a:p>
            <a:pPr marL="1870075" marR="5080" indent="-956310">
              <a:lnSpc>
                <a:spcPts val="3130"/>
              </a:lnSpc>
              <a:spcBef>
                <a:spcPts val="500"/>
              </a:spcBef>
            </a:pPr>
            <a:r>
              <a:rPr sz="2900" spc="-20" dirty="0"/>
              <a:t>ESTATUTOS  </a:t>
            </a:r>
            <a:r>
              <a:rPr sz="2900" spc="-5" dirty="0"/>
              <a:t>ORGANIZACIONALES</a:t>
            </a:r>
            <a:endParaRPr sz="2900" dirty="0"/>
          </a:p>
        </p:txBody>
      </p:sp>
      <p:sp>
        <p:nvSpPr>
          <p:cNvPr id="3" name="object 3"/>
          <p:cNvSpPr txBox="1"/>
          <p:nvPr/>
        </p:nvSpPr>
        <p:spPr>
          <a:xfrm>
            <a:off x="653143" y="1881051"/>
            <a:ext cx="9160451" cy="3013454"/>
          </a:xfrm>
          <a:prstGeom prst="rect">
            <a:avLst/>
          </a:prstGeom>
        </p:spPr>
        <p:txBody>
          <a:bodyPr vert="horz" wrap="square" lIns="0" tIns="12065" rIns="0" bIns="0" rtlCol="0">
            <a:spAutoFit/>
          </a:bodyPr>
          <a:lstStyle/>
          <a:p>
            <a:pPr marL="12700" algn="just">
              <a:lnSpc>
                <a:spcPts val="2245"/>
              </a:lnSpc>
              <a:spcBef>
                <a:spcPts val="95"/>
              </a:spcBef>
              <a:tabLst>
                <a:tab pos="240665" algn="l"/>
                <a:tab pos="1645920" algn="l"/>
                <a:tab pos="2192020" algn="l"/>
                <a:tab pos="3501390" algn="l"/>
                <a:tab pos="3920490" algn="l"/>
                <a:tab pos="5257165" algn="l"/>
                <a:tab pos="5861050" algn="l"/>
                <a:tab pos="6575425" algn="l"/>
                <a:tab pos="7035800" algn="l"/>
              </a:tabLst>
            </a:pPr>
            <a:r>
              <a:rPr sz="2200" spc="-5" dirty="0">
                <a:latin typeface="Arial"/>
                <a:cs typeface="Arial"/>
              </a:rPr>
              <a:t>•	</a:t>
            </a:r>
            <a:r>
              <a:rPr sz="2400" dirty="0">
                <a:latin typeface="Segoe UI Semilight"/>
                <a:cs typeface="Segoe UI Semilight"/>
              </a:rPr>
              <a:t>U</a:t>
            </a:r>
            <a:r>
              <a:rPr sz="2400" spc="-5" dirty="0">
                <a:latin typeface="Segoe UI Semilight"/>
                <a:cs typeface="Segoe UI Semilight"/>
              </a:rPr>
              <a:t>tilidade</a:t>
            </a:r>
            <a:r>
              <a:rPr sz="2400" spc="5" dirty="0">
                <a:latin typeface="Segoe UI Semilight"/>
                <a:cs typeface="Segoe UI Semilight"/>
              </a:rPr>
              <a:t>s</a:t>
            </a:r>
            <a:r>
              <a:rPr sz="2400" spc="-5" dirty="0">
                <a:latin typeface="Segoe UI Semilight"/>
                <a:cs typeface="Segoe UI Semilight"/>
              </a:rPr>
              <a:t>.</a:t>
            </a:r>
            <a:r>
              <a:rPr sz="2400" dirty="0">
                <a:latin typeface="Segoe UI Semilight"/>
                <a:cs typeface="Segoe UI Semilight"/>
              </a:rPr>
              <a:t>	</a:t>
            </a:r>
            <a:r>
              <a:rPr sz="2400" spc="-10" dirty="0">
                <a:latin typeface="Segoe UI Semilight"/>
                <a:cs typeface="Segoe UI Semilight"/>
              </a:rPr>
              <a:t>La</a:t>
            </a:r>
            <a:r>
              <a:rPr sz="2400" spc="-5" dirty="0">
                <a:latin typeface="Segoe UI Semilight"/>
                <a:cs typeface="Segoe UI Semilight"/>
              </a:rPr>
              <a:t>s</a:t>
            </a:r>
            <a:r>
              <a:rPr sz="2400" dirty="0">
                <a:latin typeface="Segoe UI Semilight"/>
                <a:cs typeface="Segoe UI Semilight"/>
              </a:rPr>
              <a:t>	</a:t>
            </a:r>
            <a:r>
              <a:rPr sz="2400" spc="-5" dirty="0">
                <a:latin typeface="Segoe UI Semilight"/>
                <a:cs typeface="Segoe UI Semilight"/>
              </a:rPr>
              <a:t>utilidad</a:t>
            </a:r>
            <a:r>
              <a:rPr sz="2400" spc="-20" dirty="0">
                <a:latin typeface="Segoe UI Semilight"/>
                <a:cs typeface="Segoe UI Semilight"/>
              </a:rPr>
              <a:t>e</a:t>
            </a:r>
            <a:r>
              <a:rPr sz="2400" spc="-5" dirty="0">
                <a:latin typeface="Segoe UI Semilight"/>
                <a:cs typeface="Segoe UI Semilight"/>
              </a:rPr>
              <a:t>s</a:t>
            </a:r>
            <a:r>
              <a:rPr sz="2400" dirty="0">
                <a:latin typeface="Segoe UI Semilight"/>
                <a:cs typeface="Segoe UI Semilight"/>
              </a:rPr>
              <a:t>	</a:t>
            </a:r>
            <a:r>
              <a:rPr sz="2400" spc="-10" dirty="0">
                <a:latin typeface="Segoe UI Semilight"/>
                <a:cs typeface="Segoe UI Semilight"/>
              </a:rPr>
              <a:t>s</a:t>
            </a:r>
            <a:r>
              <a:rPr sz="2400" spc="-5" dirty="0">
                <a:latin typeface="Segoe UI Semilight"/>
                <a:cs typeface="Segoe UI Semilight"/>
              </a:rPr>
              <a:t>e</a:t>
            </a:r>
            <a:r>
              <a:rPr sz="2400" dirty="0">
                <a:latin typeface="Segoe UI Semilight"/>
                <a:cs typeface="Segoe UI Semilight"/>
              </a:rPr>
              <a:t>	</a:t>
            </a:r>
            <a:r>
              <a:rPr sz="2400" spc="-30" dirty="0">
                <a:latin typeface="Segoe UI Semilight"/>
                <a:cs typeface="Segoe UI Semilight"/>
              </a:rPr>
              <a:t>r</a:t>
            </a:r>
            <a:r>
              <a:rPr sz="2400" spc="-5" dirty="0">
                <a:latin typeface="Segoe UI Semilight"/>
                <a:cs typeface="Segoe UI Semilight"/>
              </a:rPr>
              <a:t>e</a:t>
            </a:r>
            <a:r>
              <a:rPr sz="2400" spc="-30" dirty="0">
                <a:latin typeface="Segoe UI Semilight"/>
                <a:cs typeface="Segoe UI Semilight"/>
              </a:rPr>
              <a:t>p</a:t>
            </a:r>
            <a:r>
              <a:rPr sz="2400" spc="-5" dirty="0">
                <a:latin typeface="Segoe UI Semilight"/>
                <a:cs typeface="Segoe UI Semilight"/>
              </a:rPr>
              <a:t>a</a:t>
            </a:r>
            <a:r>
              <a:rPr sz="2400" spc="55" dirty="0">
                <a:latin typeface="Segoe UI Semilight"/>
                <a:cs typeface="Segoe UI Semilight"/>
              </a:rPr>
              <a:t>r</a:t>
            </a:r>
            <a:r>
              <a:rPr sz="2400" spc="-5" dirty="0">
                <a:latin typeface="Segoe UI Semilight"/>
                <a:cs typeface="Segoe UI Semilight"/>
              </a:rPr>
              <a:t>tirán</a:t>
            </a:r>
            <a:r>
              <a:rPr sz="2400" dirty="0">
                <a:latin typeface="Segoe UI Semilight"/>
                <a:cs typeface="Segoe UI Semilight"/>
              </a:rPr>
              <a:t>	</a:t>
            </a:r>
            <a:r>
              <a:rPr sz="2400" spc="-5" dirty="0">
                <a:latin typeface="Segoe UI Semilight"/>
                <a:cs typeface="Segoe UI Semilight"/>
              </a:rPr>
              <a:t>con</a:t>
            </a:r>
            <a:r>
              <a:rPr sz="2400" dirty="0">
                <a:latin typeface="Segoe UI Semilight"/>
                <a:cs typeface="Segoe UI Semilight"/>
              </a:rPr>
              <a:t>	</a:t>
            </a:r>
            <a:r>
              <a:rPr sz="2400" spc="-30" dirty="0">
                <a:latin typeface="Segoe UI Semilight"/>
                <a:cs typeface="Segoe UI Semilight"/>
              </a:rPr>
              <a:t>b</a:t>
            </a:r>
            <a:r>
              <a:rPr sz="2400" spc="-15" dirty="0">
                <a:latin typeface="Segoe UI Semilight"/>
                <a:cs typeface="Segoe UI Semilight"/>
              </a:rPr>
              <a:t>a</a:t>
            </a:r>
            <a:r>
              <a:rPr sz="2400" spc="-10" dirty="0">
                <a:latin typeface="Segoe UI Semilight"/>
                <a:cs typeface="Segoe UI Semilight"/>
              </a:rPr>
              <a:t>s</a:t>
            </a:r>
            <a:r>
              <a:rPr sz="2400" spc="-5" dirty="0">
                <a:latin typeface="Segoe UI Semilight"/>
                <a:cs typeface="Segoe UI Semilight"/>
              </a:rPr>
              <a:t>e</a:t>
            </a:r>
            <a:r>
              <a:rPr sz="2400" dirty="0">
                <a:latin typeface="Segoe UI Semilight"/>
                <a:cs typeface="Segoe UI Semilight"/>
              </a:rPr>
              <a:t>	</a:t>
            </a:r>
            <a:r>
              <a:rPr sz="2400" spc="-5" dirty="0" err="1">
                <a:latin typeface="Segoe UI Semilight"/>
                <a:cs typeface="Segoe UI Semilight"/>
              </a:rPr>
              <a:t>en</a:t>
            </a:r>
            <a:r>
              <a:rPr sz="2400" dirty="0">
                <a:latin typeface="Segoe UI Semilight"/>
                <a:cs typeface="Segoe UI Semilight"/>
              </a:rPr>
              <a:t>	</a:t>
            </a:r>
            <a:r>
              <a:rPr sz="2400" spc="-5" dirty="0">
                <a:latin typeface="Segoe UI Semilight"/>
                <a:cs typeface="Segoe UI Semilight"/>
              </a:rPr>
              <a:t>los</a:t>
            </a:r>
            <a:endParaRPr sz="2400" dirty="0">
              <a:latin typeface="Segoe UI Semilight"/>
              <a:cs typeface="Segoe UI Semilight"/>
            </a:endParaRPr>
          </a:p>
          <a:p>
            <a:pPr marL="241300" algn="just">
              <a:lnSpc>
                <a:spcPts val="1850"/>
              </a:lnSpc>
              <a:tabLst>
                <a:tab pos="1534795" algn="l"/>
                <a:tab pos="3202305" algn="l"/>
                <a:tab pos="3881120" algn="l"/>
                <a:tab pos="4554220" algn="l"/>
                <a:tab pos="5232400" algn="l"/>
                <a:tab pos="6647180" algn="l"/>
              </a:tabLst>
            </a:pPr>
            <a:r>
              <a:rPr sz="2400" spc="-5" dirty="0">
                <a:latin typeface="Segoe UI Semilight"/>
                <a:cs typeface="Segoe UI Semilight"/>
              </a:rPr>
              <a:t>es</a:t>
            </a:r>
            <a:r>
              <a:rPr sz="2400" spc="-15" dirty="0">
                <a:latin typeface="Segoe UI Semilight"/>
                <a:cs typeface="Segoe UI Semilight"/>
              </a:rPr>
              <a:t>t</a:t>
            </a:r>
            <a:r>
              <a:rPr sz="2400" spc="-5" dirty="0">
                <a:latin typeface="Segoe UI Semilight"/>
                <a:cs typeface="Segoe UI Semilight"/>
              </a:rPr>
              <a:t>ad</a:t>
            </a:r>
            <a:r>
              <a:rPr sz="2400" spc="5" dirty="0">
                <a:latin typeface="Segoe UI Semilight"/>
                <a:cs typeface="Segoe UI Semilight"/>
              </a:rPr>
              <a:t>o</a:t>
            </a:r>
            <a:r>
              <a:rPr sz="2400" spc="-5" dirty="0">
                <a:latin typeface="Segoe UI Semilight"/>
                <a:cs typeface="Segoe UI Semilight"/>
              </a:rPr>
              <a:t>s</a:t>
            </a:r>
            <a:r>
              <a:rPr sz="2400" dirty="0">
                <a:latin typeface="Segoe UI Semilight"/>
                <a:cs typeface="Segoe UI Semilight"/>
              </a:rPr>
              <a:t>	</a:t>
            </a:r>
            <a:r>
              <a:rPr sz="2400" spc="-10" dirty="0">
                <a:latin typeface="Segoe UI Semilight"/>
                <a:cs typeface="Segoe UI Semilight"/>
              </a:rPr>
              <a:t>f</a:t>
            </a:r>
            <a:r>
              <a:rPr sz="2400" spc="5" dirty="0">
                <a:latin typeface="Segoe UI Semilight"/>
                <a:cs typeface="Segoe UI Semilight"/>
              </a:rPr>
              <a:t>i</a:t>
            </a:r>
            <a:r>
              <a:rPr sz="2400" spc="-10" dirty="0">
                <a:latin typeface="Segoe UI Semilight"/>
                <a:cs typeface="Segoe UI Semilight"/>
              </a:rPr>
              <a:t>na</a:t>
            </a:r>
            <a:r>
              <a:rPr sz="2400" dirty="0">
                <a:latin typeface="Segoe UI Semilight"/>
                <a:cs typeface="Segoe UI Semilight"/>
              </a:rPr>
              <a:t>n</a:t>
            </a:r>
            <a:r>
              <a:rPr sz="2400" spc="-5" dirty="0">
                <a:latin typeface="Segoe UI Semilight"/>
                <a:cs typeface="Segoe UI Semilight"/>
              </a:rPr>
              <a:t>cie</a:t>
            </a:r>
            <a:r>
              <a:rPr sz="2400" spc="-35" dirty="0">
                <a:latin typeface="Segoe UI Semilight"/>
                <a:cs typeface="Segoe UI Semilight"/>
              </a:rPr>
              <a:t>r</a:t>
            </a:r>
            <a:r>
              <a:rPr sz="2400" spc="-10" dirty="0">
                <a:latin typeface="Segoe UI Semilight"/>
                <a:cs typeface="Segoe UI Semilight"/>
              </a:rPr>
              <a:t>o</a:t>
            </a:r>
            <a:r>
              <a:rPr sz="2400" spc="-5" dirty="0">
                <a:latin typeface="Segoe UI Semilight"/>
                <a:cs typeface="Segoe UI Semilight"/>
              </a:rPr>
              <a:t>s</a:t>
            </a:r>
            <a:r>
              <a:rPr sz="2400" dirty="0">
                <a:latin typeface="Segoe UI Semilight"/>
                <a:cs typeface="Segoe UI Semilight"/>
              </a:rPr>
              <a:t>	</a:t>
            </a:r>
            <a:r>
              <a:rPr sz="2400" spc="-10" dirty="0">
                <a:latin typeface="Segoe UI Semilight"/>
                <a:cs typeface="Segoe UI Semilight"/>
              </a:rPr>
              <a:t>d</a:t>
            </a:r>
            <a:r>
              <a:rPr sz="2400" spc="-5" dirty="0">
                <a:latin typeface="Segoe UI Semilight"/>
                <a:cs typeface="Segoe UI Semilight"/>
              </a:rPr>
              <a:t>e</a:t>
            </a:r>
            <a:r>
              <a:rPr sz="2400" dirty="0">
                <a:latin typeface="Segoe UI Semilight"/>
                <a:cs typeface="Segoe UI Semilight"/>
              </a:rPr>
              <a:t>	</a:t>
            </a:r>
            <a:r>
              <a:rPr sz="2400" spc="-10" dirty="0">
                <a:latin typeface="Segoe UI Semilight"/>
                <a:cs typeface="Segoe UI Semilight"/>
              </a:rPr>
              <a:t>fi</a:t>
            </a:r>
            <a:r>
              <a:rPr sz="2400" spc="-5" dirty="0">
                <a:latin typeface="Segoe UI Semilight"/>
                <a:cs typeface="Segoe UI Semilight"/>
              </a:rPr>
              <a:t>n</a:t>
            </a:r>
            <a:r>
              <a:rPr sz="2400" dirty="0">
                <a:latin typeface="Segoe UI Semilight"/>
                <a:cs typeface="Segoe UI Semilight"/>
              </a:rPr>
              <a:t>	</a:t>
            </a:r>
            <a:r>
              <a:rPr sz="2400" spc="-10" dirty="0">
                <a:latin typeface="Segoe UI Semilight"/>
                <a:cs typeface="Segoe UI Semilight"/>
              </a:rPr>
              <a:t>d</a:t>
            </a:r>
            <a:r>
              <a:rPr sz="2400" spc="-5" dirty="0">
                <a:latin typeface="Segoe UI Semilight"/>
                <a:cs typeface="Segoe UI Semilight"/>
              </a:rPr>
              <a:t>e</a:t>
            </a:r>
            <a:r>
              <a:rPr sz="2400" dirty="0">
                <a:latin typeface="Segoe UI Semilight"/>
                <a:cs typeface="Segoe UI Semilight"/>
              </a:rPr>
              <a:t>	</a:t>
            </a:r>
            <a:r>
              <a:rPr sz="2400" spc="-5" dirty="0">
                <a:latin typeface="Segoe UI Semilight"/>
                <a:cs typeface="Segoe UI Semilight"/>
              </a:rPr>
              <a:t>eje</a:t>
            </a:r>
            <a:r>
              <a:rPr sz="2400" spc="-35" dirty="0">
                <a:latin typeface="Segoe UI Semilight"/>
                <a:cs typeface="Segoe UI Semilight"/>
              </a:rPr>
              <a:t>r</a:t>
            </a:r>
            <a:r>
              <a:rPr sz="2400" spc="-5" dirty="0">
                <a:latin typeface="Segoe UI Semilight"/>
                <a:cs typeface="Segoe UI Semilight"/>
              </a:rPr>
              <a:t>cicio,</a:t>
            </a:r>
            <a:r>
              <a:rPr sz="2400" dirty="0">
                <a:latin typeface="Segoe UI Semilight"/>
                <a:cs typeface="Segoe UI Semilight"/>
              </a:rPr>
              <a:t>	</a:t>
            </a:r>
            <a:r>
              <a:rPr sz="2400" spc="-5" dirty="0">
                <a:latin typeface="Segoe UI Semilight"/>
                <a:cs typeface="Segoe UI Semilight"/>
              </a:rPr>
              <a:t>p</a:t>
            </a:r>
            <a:r>
              <a:rPr sz="2400" spc="-35" dirty="0">
                <a:latin typeface="Segoe UI Semilight"/>
                <a:cs typeface="Segoe UI Semilight"/>
              </a:rPr>
              <a:t>r</a:t>
            </a:r>
            <a:r>
              <a:rPr sz="2400" spc="-5" dirty="0">
                <a:latin typeface="Segoe UI Semilight"/>
                <a:cs typeface="Segoe UI Semilight"/>
              </a:rPr>
              <a:t>ev</a:t>
            </a:r>
            <a:r>
              <a:rPr sz="2400" spc="-15" dirty="0">
                <a:latin typeface="Segoe UI Semilight"/>
                <a:cs typeface="Segoe UI Semilight"/>
              </a:rPr>
              <a:t>i</a:t>
            </a:r>
            <a:r>
              <a:rPr sz="2400" spc="-5" dirty="0">
                <a:latin typeface="Segoe UI Semilight"/>
                <a:cs typeface="Segoe UI Semilight"/>
              </a:rPr>
              <a:t>a</a:t>
            </a:r>
            <a:endParaRPr sz="2400" dirty="0">
              <a:latin typeface="Segoe UI Semilight"/>
              <a:cs typeface="Segoe UI Semilight"/>
            </a:endParaRPr>
          </a:p>
          <a:p>
            <a:pPr marL="241300" marR="5080" algn="just">
              <a:lnSpc>
                <a:spcPct val="70000"/>
              </a:lnSpc>
              <a:spcBef>
                <a:spcPts val="395"/>
              </a:spcBef>
              <a:tabLst>
                <a:tab pos="2169160" algn="l"/>
                <a:tab pos="3526790" algn="l"/>
                <a:tab pos="4149090" algn="l"/>
                <a:tab pos="4559300" algn="l"/>
                <a:tab pos="5937250" algn="l"/>
                <a:tab pos="7070725" algn="l"/>
              </a:tabLst>
            </a:pPr>
            <a:r>
              <a:rPr sz="2400" spc="-10" dirty="0">
                <a:latin typeface="Segoe UI Semilight"/>
                <a:cs typeface="Segoe UI Semilight"/>
              </a:rPr>
              <a:t>de</a:t>
            </a:r>
            <a:r>
              <a:rPr sz="2400" spc="-25" dirty="0">
                <a:latin typeface="Segoe UI Semilight"/>
                <a:cs typeface="Segoe UI Semilight"/>
              </a:rPr>
              <a:t>t</a:t>
            </a:r>
            <a:r>
              <a:rPr sz="2400" spc="-5" dirty="0">
                <a:latin typeface="Segoe UI Semilight"/>
                <a:cs typeface="Segoe UI Semilight"/>
              </a:rPr>
              <a:t>ermin</a:t>
            </a:r>
            <a:r>
              <a:rPr sz="2400" dirty="0">
                <a:latin typeface="Segoe UI Semilight"/>
                <a:cs typeface="Segoe UI Semilight"/>
              </a:rPr>
              <a:t>a</a:t>
            </a:r>
            <a:r>
              <a:rPr sz="2400" spc="-5" dirty="0">
                <a:latin typeface="Segoe UI Semilight"/>
                <a:cs typeface="Segoe UI Semilight"/>
              </a:rPr>
              <a:t>c</a:t>
            </a:r>
            <a:r>
              <a:rPr sz="2400" spc="-20" dirty="0">
                <a:latin typeface="Segoe UI Semilight"/>
                <a:cs typeface="Segoe UI Semilight"/>
              </a:rPr>
              <a:t>i</a:t>
            </a:r>
            <a:r>
              <a:rPr sz="2400" spc="-10" dirty="0">
                <a:latin typeface="Segoe UI Semilight"/>
                <a:cs typeface="Segoe UI Semilight"/>
              </a:rPr>
              <a:t>ó</a:t>
            </a:r>
            <a:r>
              <a:rPr sz="2400" spc="-5" dirty="0">
                <a:latin typeface="Segoe UI Semilight"/>
                <a:cs typeface="Segoe UI Semilight"/>
              </a:rPr>
              <a:t>n</a:t>
            </a:r>
            <a:r>
              <a:rPr sz="2400" dirty="0">
                <a:latin typeface="Segoe UI Semilight"/>
                <a:cs typeface="Segoe UI Semilight"/>
              </a:rPr>
              <a:t>	</a:t>
            </a:r>
            <a:r>
              <a:rPr sz="2400" spc="-5" dirty="0">
                <a:latin typeface="Segoe UI Semilight"/>
                <a:cs typeface="Segoe UI Semilight"/>
              </a:rPr>
              <a:t>adopta</a:t>
            </a:r>
            <a:r>
              <a:rPr sz="2400" spc="10" dirty="0">
                <a:latin typeface="Segoe UI Semilight"/>
                <a:cs typeface="Segoe UI Semilight"/>
              </a:rPr>
              <a:t>d</a:t>
            </a:r>
            <a:r>
              <a:rPr sz="2400" spc="-5" dirty="0">
                <a:latin typeface="Segoe UI Semilight"/>
                <a:cs typeface="Segoe UI Semilight"/>
              </a:rPr>
              <a:t>a</a:t>
            </a:r>
            <a:r>
              <a:rPr sz="2400" dirty="0">
                <a:latin typeface="Segoe UI Semilight"/>
                <a:cs typeface="Segoe UI Semilight"/>
              </a:rPr>
              <a:t>	</a:t>
            </a:r>
            <a:r>
              <a:rPr sz="2400" spc="-5" dirty="0">
                <a:latin typeface="Segoe UI Semilight"/>
                <a:cs typeface="Segoe UI Semilight"/>
              </a:rPr>
              <a:t>por</a:t>
            </a:r>
            <a:r>
              <a:rPr sz="2400" dirty="0">
                <a:latin typeface="Segoe UI Semilight"/>
                <a:cs typeface="Segoe UI Semilight"/>
              </a:rPr>
              <a:t>	</a:t>
            </a:r>
            <a:r>
              <a:rPr sz="2400" spc="-5" dirty="0">
                <a:latin typeface="Segoe UI Semilight"/>
                <a:cs typeface="Segoe UI Semilight"/>
              </a:rPr>
              <a:t>la</a:t>
            </a:r>
            <a:r>
              <a:rPr sz="2400" dirty="0">
                <a:latin typeface="Segoe UI Semilight"/>
                <a:cs typeface="Segoe UI Semilight"/>
              </a:rPr>
              <a:t>	</a:t>
            </a:r>
            <a:r>
              <a:rPr sz="2400" spc="-10" dirty="0">
                <a:latin typeface="Segoe UI Semilight"/>
                <a:cs typeface="Segoe UI Semilight"/>
              </a:rPr>
              <a:t>A</a:t>
            </a:r>
            <a:r>
              <a:rPr sz="2400" spc="-15" dirty="0">
                <a:latin typeface="Segoe UI Semilight"/>
                <a:cs typeface="Segoe UI Semilight"/>
              </a:rPr>
              <a:t>s</a:t>
            </a:r>
            <a:r>
              <a:rPr sz="2400" spc="-5" dirty="0">
                <a:latin typeface="Segoe UI Semilight"/>
                <a:cs typeface="Segoe UI Semilight"/>
              </a:rPr>
              <a:t>amblea</a:t>
            </a:r>
            <a:r>
              <a:rPr sz="2400" dirty="0">
                <a:latin typeface="Segoe UI Semilight"/>
                <a:cs typeface="Segoe UI Semilight"/>
              </a:rPr>
              <a:t>	</a:t>
            </a:r>
            <a:r>
              <a:rPr sz="2400" spc="-5" dirty="0">
                <a:latin typeface="Segoe UI Semilight"/>
                <a:cs typeface="Segoe UI Semilight"/>
              </a:rPr>
              <a:t>General</a:t>
            </a:r>
            <a:r>
              <a:rPr sz="2400" dirty="0">
                <a:latin typeface="Segoe UI Semilight"/>
                <a:cs typeface="Segoe UI Semilight"/>
              </a:rPr>
              <a:t>	</a:t>
            </a:r>
            <a:r>
              <a:rPr sz="2400" spc="-10" dirty="0">
                <a:latin typeface="Segoe UI Semilight"/>
                <a:cs typeface="Segoe UI Semilight"/>
              </a:rPr>
              <a:t>de  </a:t>
            </a:r>
            <a:r>
              <a:rPr sz="2400" spc="-10" dirty="0" err="1">
                <a:latin typeface="Segoe UI Semilight"/>
                <a:cs typeface="Segoe UI Semilight"/>
              </a:rPr>
              <a:t>Accionistas</a:t>
            </a:r>
            <a:r>
              <a:rPr sz="2400" spc="-10" dirty="0" smtClean="0">
                <a:latin typeface="Segoe UI Semilight"/>
                <a:cs typeface="Segoe UI Semilight"/>
              </a:rPr>
              <a:t>.</a:t>
            </a:r>
            <a:endParaRPr lang="es-ES" sz="2400" spc="-10" dirty="0" smtClean="0">
              <a:latin typeface="Segoe UI Semilight"/>
              <a:cs typeface="Segoe UI Semilight"/>
            </a:endParaRPr>
          </a:p>
          <a:p>
            <a:pPr marL="241300" marR="5080" algn="just">
              <a:lnSpc>
                <a:spcPct val="70000"/>
              </a:lnSpc>
              <a:spcBef>
                <a:spcPts val="395"/>
              </a:spcBef>
              <a:tabLst>
                <a:tab pos="2169160" algn="l"/>
                <a:tab pos="3526790" algn="l"/>
                <a:tab pos="4149090" algn="l"/>
                <a:tab pos="4559300" algn="l"/>
                <a:tab pos="5937250" algn="l"/>
                <a:tab pos="7070725" algn="l"/>
              </a:tabLst>
            </a:pPr>
            <a:endParaRPr sz="2400" dirty="0">
              <a:latin typeface="Segoe UI Semilight"/>
              <a:cs typeface="Segoe UI Semilight"/>
            </a:endParaRPr>
          </a:p>
          <a:p>
            <a:pPr marL="12700" algn="just">
              <a:lnSpc>
                <a:spcPts val="2245"/>
              </a:lnSpc>
              <a:spcBef>
                <a:spcPts val="204"/>
              </a:spcBef>
              <a:tabLst>
                <a:tab pos="240665" algn="l"/>
                <a:tab pos="762000" algn="l"/>
                <a:tab pos="2047239" algn="l"/>
                <a:tab pos="2442210" algn="l"/>
                <a:tab pos="3754120" algn="l"/>
                <a:tab pos="4188460" algn="l"/>
                <a:tab pos="5653405" algn="l"/>
                <a:tab pos="5993765" algn="l"/>
                <a:tab pos="7069455" algn="l"/>
              </a:tabLst>
            </a:pPr>
            <a:r>
              <a:rPr sz="2400" spc="-5" dirty="0">
                <a:latin typeface="Arial"/>
                <a:cs typeface="Arial"/>
              </a:rPr>
              <a:t>•	</a:t>
            </a:r>
            <a:r>
              <a:rPr sz="2400" spc="-10" dirty="0">
                <a:latin typeface="Segoe UI Semilight"/>
                <a:cs typeface="Segoe UI Semilight"/>
              </a:rPr>
              <a:t>La</a:t>
            </a:r>
            <a:r>
              <a:rPr sz="2400" spc="-5" dirty="0">
                <a:latin typeface="Segoe UI Semilight"/>
                <a:cs typeface="Segoe UI Semilight"/>
              </a:rPr>
              <a:t>s</a:t>
            </a:r>
            <a:r>
              <a:rPr sz="2400" dirty="0">
                <a:latin typeface="Segoe UI Semilight"/>
                <a:cs typeface="Segoe UI Semilight"/>
              </a:rPr>
              <a:t>	</a:t>
            </a:r>
            <a:r>
              <a:rPr sz="2400" spc="-5" dirty="0">
                <a:latin typeface="Segoe UI Semilight"/>
                <a:cs typeface="Segoe UI Semilight"/>
              </a:rPr>
              <a:t>utilidades</a:t>
            </a:r>
            <a:r>
              <a:rPr sz="2400" dirty="0">
                <a:latin typeface="Segoe UI Semilight"/>
                <a:cs typeface="Segoe UI Semilight"/>
              </a:rPr>
              <a:t>	</a:t>
            </a:r>
            <a:r>
              <a:rPr sz="2400" spc="-10" dirty="0">
                <a:latin typeface="Segoe UI Semilight"/>
                <a:cs typeface="Segoe UI Semilight"/>
              </a:rPr>
              <a:t>s</a:t>
            </a:r>
            <a:r>
              <a:rPr sz="2400" spc="-5" dirty="0">
                <a:latin typeface="Segoe UI Semilight"/>
                <a:cs typeface="Segoe UI Semilight"/>
              </a:rPr>
              <a:t>e</a:t>
            </a:r>
            <a:r>
              <a:rPr sz="2400" dirty="0">
                <a:latin typeface="Segoe UI Semilight"/>
                <a:cs typeface="Segoe UI Semilight"/>
              </a:rPr>
              <a:t>	</a:t>
            </a:r>
            <a:r>
              <a:rPr sz="2400" spc="-30" dirty="0">
                <a:latin typeface="Segoe UI Semilight"/>
                <a:cs typeface="Segoe UI Semilight"/>
              </a:rPr>
              <a:t>r</a:t>
            </a:r>
            <a:r>
              <a:rPr sz="2400" spc="-5" dirty="0">
                <a:latin typeface="Segoe UI Semilight"/>
                <a:cs typeface="Segoe UI Semilight"/>
              </a:rPr>
              <a:t>e</a:t>
            </a:r>
            <a:r>
              <a:rPr sz="2400" spc="-30" dirty="0">
                <a:latin typeface="Segoe UI Semilight"/>
                <a:cs typeface="Segoe UI Semilight"/>
              </a:rPr>
              <a:t>p</a:t>
            </a:r>
            <a:r>
              <a:rPr sz="2400" spc="-5" dirty="0">
                <a:latin typeface="Segoe UI Semilight"/>
                <a:cs typeface="Segoe UI Semilight"/>
              </a:rPr>
              <a:t>a</a:t>
            </a:r>
            <a:r>
              <a:rPr sz="2400" spc="55" dirty="0">
                <a:latin typeface="Segoe UI Semilight"/>
                <a:cs typeface="Segoe UI Semilight"/>
              </a:rPr>
              <a:t>r</a:t>
            </a:r>
            <a:r>
              <a:rPr sz="2400" spc="-5" dirty="0">
                <a:latin typeface="Segoe UI Semilight"/>
                <a:cs typeface="Segoe UI Semilight"/>
              </a:rPr>
              <a:t>ti</a:t>
            </a:r>
            <a:r>
              <a:rPr sz="2400" dirty="0">
                <a:latin typeface="Segoe UI Semilight"/>
                <a:cs typeface="Segoe UI Semilight"/>
              </a:rPr>
              <a:t>r</a:t>
            </a:r>
            <a:r>
              <a:rPr sz="2400" spc="-5" dirty="0">
                <a:latin typeface="Segoe UI Semilight"/>
                <a:cs typeface="Segoe UI Semilight"/>
              </a:rPr>
              <a:t>án</a:t>
            </a:r>
            <a:r>
              <a:rPr sz="2400" dirty="0">
                <a:latin typeface="Segoe UI Semilight"/>
                <a:cs typeface="Segoe UI Semilight"/>
              </a:rPr>
              <a:t>	</a:t>
            </a:r>
            <a:r>
              <a:rPr sz="2400" spc="-5" dirty="0" err="1">
                <a:latin typeface="Segoe UI Semilight"/>
                <a:cs typeface="Segoe UI Semilight"/>
              </a:rPr>
              <a:t>en</a:t>
            </a:r>
            <a:r>
              <a:rPr sz="2400" dirty="0">
                <a:latin typeface="Segoe UI Semilight"/>
                <a:cs typeface="Segoe UI Semilight"/>
              </a:rPr>
              <a:t>	</a:t>
            </a:r>
            <a:r>
              <a:rPr sz="2400" spc="-5" dirty="0">
                <a:latin typeface="Segoe UI Semilight"/>
                <a:cs typeface="Segoe UI Semilight"/>
              </a:rPr>
              <a:t>p</a:t>
            </a:r>
            <a:r>
              <a:rPr sz="2400" spc="-30" dirty="0">
                <a:latin typeface="Segoe UI Semilight"/>
                <a:cs typeface="Segoe UI Semilight"/>
              </a:rPr>
              <a:t>r</a:t>
            </a:r>
            <a:r>
              <a:rPr sz="2400" spc="-10" dirty="0">
                <a:latin typeface="Segoe UI Semilight"/>
                <a:cs typeface="Segoe UI Semilight"/>
              </a:rPr>
              <a:t>o</a:t>
            </a:r>
            <a:r>
              <a:rPr sz="2400" spc="5" dirty="0">
                <a:latin typeface="Segoe UI Semilight"/>
                <a:cs typeface="Segoe UI Semilight"/>
              </a:rPr>
              <a:t>p</a:t>
            </a:r>
            <a:r>
              <a:rPr sz="2400" spc="-10" dirty="0">
                <a:latin typeface="Segoe UI Semilight"/>
                <a:cs typeface="Segoe UI Semilight"/>
              </a:rPr>
              <a:t>o</a:t>
            </a:r>
            <a:r>
              <a:rPr sz="2400" spc="-30" dirty="0">
                <a:latin typeface="Segoe UI Semilight"/>
                <a:cs typeface="Segoe UI Semilight"/>
              </a:rPr>
              <a:t>r</a:t>
            </a:r>
            <a:r>
              <a:rPr sz="2400" spc="-5" dirty="0">
                <a:latin typeface="Segoe UI Semilight"/>
                <a:cs typeface="Segoe UI Semilight"/>
              </a:rPr>
              <a:t>ción</a:t>
            </a:r>
            <a:r>
              <a:rPr sz="2400" dirty="0">
                <a:latin typeface="Segoe UI Semilight"/>
                <a:cs typeface="Segoe UI Semilight"/>
              </a:rPr>
              <a:t>	</a:t>
            </a:r>
            <a:r>
              <a:rPr sz="2400" spc="-5" dirty="0">
                <a:latin typeface="Segoe UI Semilight"/>
                <a:cs typeface="Segoe UI Semilight"/>
              </a:rPr>
              <a:t>al</a:t>
            </a:r>
            <a:r>
              <a:rPr sz="2400" dirty="0">
                <a:latin typeface="Segoe UI Semilight"/>
                <a:cs typeface="Segoe UI Semilight"/>
              </a:rPr>
              <a:t>	</a:t>
            </a:r>
            <a:r>
              <a:rPr sz="2400" spc="-10" dirty="0">
                <a:latin typeface="Segoe UI Semilight"/>
                <a:cs typeface="Segoe UI Semilight"/>
              </a:rPr>
              <a:t>n</a:t>
            </a:r>
            <a:r>
              <a:rPr sz="2400" spc="5" dirty="0">
                <a:latin typeface="Segoe UI Semilight"/>
                <a:cs typeface="Segoe UI Semilight"/>
              </a:rPr>
              <a:t>ú</a:t>
            </a:r>
            <a:r>
              <a:rPr sz="2400" spc="-10" dirty="0">
                <a:latin typeface="Segoe UI Semilight"/>
                <a:cs typeface="Segoe UI Semilight"/>
              </a:rPr>
              <a:t>me</a:t>
            </a:r>
            <a:r>
              <a:rPr sz="2400" spc="-30" dirty="0">
                <a:latin typeface="Segoe UI Semilight"/>
                <a:cs typeface="Segoe UI Semilight"/>
              </a:rPr>
              <a:t>r</a:t>
            </a:r>
            <a:r>
              <a:rPr sz="2400" spc="-5" dirty="0">
                <a:latin typeface="Segoe UI Semilight"/>
                <a:cs typeface="Segoe UI Semilight"/>
              </a:rPr>
              <a:t>o</a:t>
            </a:r>
            <a:r>
              <a:rPr sz="2400" dirty="0">
                <a:latin typeface="Segoe UI Semilight"/>
                <a:cs typeface="Segoe UI Semilight"/>
              </a:rPr>
              <a:t>	</a:t>
            </a:r>
            <a:r>
              <a:rPr sz="2400" spc="-10" dirty="0">
                <a:latin typeface="Segoe UI Semilight"/>
                <a:cs typeface="Segoe UI Semilight"/>
              </a:rPr>
              <a:t>de</a:t>
            </a:r>
            <a:endParaRPr sz="2400" dirty="0">
              <a:latin typeface="Segoe UI Semilight"/>
              <a:cs typeface="Segoe UI Semilight"/>
            </a:endParaRPr>
          </a:p>
          <a:p>
            <a:pPr marL="241300" algn="just">
              <a:lnSpc>
                <a:spcPts val="1850"/>
              </a:lnSpc>
            </a:pPr>
            <a:r>
              <a:rPr sz="2400" spc="-5" dirty="0">
                <a:latin typeface="Segoe UI Semilight"/>
                <a:cs typeface="Segoe UI Semilight"/>
              </a:rPr>
              <a:t>acciones</a:t>
            </a:r>
            <a:r>
              <a:rPr sz="2400" spc="265" dirty="0">
                <a:latin typeface="Segoe UI Semilight"/>
                <a:cs typeface="Segoe UI Semilight"/>
              </a:rPr>
              <a:t> </a:t>
            </a:r>
            <a:r>
              <a:rPr sz="2400" spc="-5" dirty="0">
                <a:latin typeface="Segoe UI Semilight"/>
                <a:cs typeface="Segoe UI Semilight"/>
              </a:rPr>
              <a:t>suscritas</a:t>
            </a:r>
            <a:r>
              <a:rPr sz="2400" spc="270" dirty="0">
                <a:latin typeface="Segoe UI Semilight"/>
                <a:cs typeface="Segoe UI Semilight"/>
              </a:rPr>
              <a:t> </a:t>
            </a:r>
            <a:r>
              <a:rPr sz="2400" spc="-5" dirty="0">
                <a:latin typeface="Segoe UI Semilight"/>
                <a:cs typeface="Segoe UI Semilight"/>
              </a:rPr>
              <a:t>de</a:t>
            </a:r>
            <a:r>
              <a:rPr sz="2400" spc="250" dirty="0">
                <a:latin typeface="Segoe UI Semilight"/>
                <a:cs typeface="Segoe UI Semilight"/>
              </a:rPr>
              <a:t> </a:t>
            </a:r>
            <a:r>
              <a:rPr sz="2400" spc="-5" dirty="0">
                <a:latin typeface="Segoe UI Semilight"/>
                <a:cs typeface="Segoe UI Semilight"/>
              </a:rPr>
              <a:t>que</a:t>
            </a:r>
            <a:r>
              <a:rPr sz="2400" spc="254" dirty="0">
                <a:latin typeface="Segoe UI Semilight"/>
                <a:cs typeface="Segoe UI Semilight"/>
              </a:rPr>
              <a:t> </a:t>
            </a:r>
            <a:r>
              <a:rPr sz="2400" spc="-5" dirty="0">
                <a:latin typeface="Segoe UI Semilight"/>
                <a:cs typeface="Segoe UI Semilight"/>
              </a:rPr>
              <a:t>cada</a:t>
            </a:r>
            <a:r>
              <a:rPr sz="2400" spc="260" dirty="0">
                <a:latin typeface="Segoe UI Semilight"/>
                <a:cs typeface="Segoe UI Semilight"/>
              </a:rPr>
              <a:t> </a:t>
            </a:r>
            <a:r>
              <a:rPr sz="2400" spc="-5" dirty="0">
                <a:latin typeface="Segoe UI Semilight"/>
                <a:cs typeface="Segoe UI Semilight"/>
              </a:rPr>
              <a:t>uno</a:t>
            </a:r>
            <a:r>
              <a:rPr sz="2400" spc="260" dirty="0">
                <a:latin typeface="Segoe UI Semilight"/>
                <a:cs typeface="Segoe UI Semilight"/>
              </a:rPr>
              <a:t> </a:t>
            </a:r>
            <a:r>
              <a:rPr sz="2400" spc="-5" dirty="0">
                <a:latin typeface="Segoe UI Semilight"/>
                <a:cs typeface="Segoe UI Semilight"/>
              </a:rPr>
              <a:t>de</a:t>
            </a:r>
            <a:r>
              <a:rPr sz="2400" spc="254" dirty="0">
                <a:latin typeface="Segoe UI Semilight"/>
                <a:cs typeface="Segoe UI Semilight"/>
              </a:rPr>
              <a:t> </a:t>
            </a:r>
            <a:r>
              <a:rPr sz="2400" spc="-5" dirty="0">
                <a:latin typeface="Segoe UI Semilight"/>
                <a:cs typeface="Segoe UI Semilight"/>
              </a:rPr>
              <a:t>los</a:t>
            </a:r>
            <a:r>
              <a:rPr sz="2400" spc="250" dirty="0">
                <a:latin typeface="Segoe UI Semilight"/>
                <a:cs typeface="Segoe UI Semilight"/>
              </a:rPr>
              <a:t> </a:t>
            </a:r>
            <a:r>
              <a:rPr sz="2400" spc="-5" dirty="0">
                <a:latin typeface="Segoe UI Semilight"/>
                <a:cs typeface="Segoe UI Semilight"/>
              </a:rPr>
              <a:t>accionistas</a:t>
            </a:r>
            <a:r>
              <a:rPr sz="2400" spc="270" dirty="0">
                <a:latin typeface="Segoe UI Semilight"/>
                <a:cs typeface="Segoe UI Semilight"/>
              </a:rPr>
              <a:t> </a:t>
            </a:r>
            <a:r>
              <a:rPr sz="2400" spc="-10" dirty="0">
                <a:latin typeface="Segoe UI Semilight"/>
                <a:cs typeface="Segoe UI Semilight"/>
              </a:rPr>
              <a:t>sea</a:t>
            </a:r>
            <a:endParaRPr sz="2400" dirty="0">
              <a:latin typeface="Segoe UI Semilight"/>
              <a:cs typeface="Segoe UI Semilight"/>
            </a:endParaRPr>
          </a:p>
          <a:p>
            <a:pPr marL="241300" algn="just">
              <a:lnSpc>
                <a:spcPts val="1850"/>
              </a:lnSpc>
              <a:tabLst>
                <a:tab pos="1187450" algn="l"/>
                <a:tab pos="1706880" algn="l"/>
                <a:tab pos="2899410" algn="l"/>
                <a:tab pos="3255645" algn="l"/>
                <a:tab pos="3695065" algn="l"/>
                <a:tab pos="5154930" algn="l"/>
                <a:tab pos="5668645" algn="l"/>
                <a:tab pos="6220460" algn="l"/>
              </a:tabLst>
            </a:pPr>
            <a:r>
              <a:rPr sz="2400" spc="-25" dirty="0">
                <a:latin typeface="Segoe UI Semilight"/>
                <a:cs typeface="Segoe UI Semilight"/>
              </a:rPr>
              <a:t>titular,	</a:t>
            </a:r>
            <a:r>
              <a:rPr sz="2400" spc="-5" dirty="0">
                <a:latin typeface="Segoe UI Semilight"/>
                <a:cs typeface="Segoe UI Semilight"/>
              </a:rPr>
              <a:t>de	acuerdo	a	lo	estipulado	</a:t>
            </a:r>
            <a:r>
              <a:rPr sz="2400" spc="-5" dirty="0" err="1">
                <a:latin typeface="Segoe UI Semilight"/>
                <a:cs typeface="Segoe UI Semilight"/>
              </a:rPr>
              <a:t>en</a:t>
            </a:r>
            <a:r>
              <a:rPr sz="2400" spc="-5" dirty="0">
                <a:latin typeface="Segoe UI Semilight"/>
                <a:cs typeface="Segoe UI Semilight"/>
              </a:rPr>
              <a:t>	los	estatutos.</a:t>
            </a:r>
            <a:endParaRPr sz="2400" dirty="0">
              <a:latin typeface="Segoe UI Semilight"/>
              <a:cs typeface="Segoe UI Semilight"/>
            </a:endParaRPr>
          </a:p>
          <a:p>
            <a:pPr marL="241300" algn="just">
              <a:lnSpc>
                <a:spcPts val="1850"/>
              </a:lnSpc>
              <a:tabLst>
                <a:tab pos="1691639" algn="l"/>
              </a:tabLst>
            </a:pPr>
            <a:r>
              <a:rPr sz="2400" spc="-10" dirty="0">
                <a:latin typeface="Segoe UI Semilight"/>
                <a:cs typeface="Segoe UI Semilight"/>
              </a:rPr>
              <a:t>Parágrafo.	</a:t>
            </a:r>
            <a:r>
              <a:rPr sz="2400" spc="-5" dirty="0">
                <a:latin typeface="Segoe UI Semilight"/>
                <a:cs typeface="Segoe UI Semilight"/>
              </a:rPr>
              <a:t>Determinadas</a:t>
            </a:r>
            <a:r>
              <a:rPr sz="2400" spc="300" dirty="0">
                <a:latin typeface="Segoe UI Semilight"/>
                <a:cs typeface="Segoe UI Semilight"/>
              </a:rPr>
              <a:t> </a:t>
            </a:r>
            <a:r>
              <a:rPr sz="2400" spc="-5" dirty="0">
                <a:latin typeface="Segoe UI Semilight"/>
                <a:cs typeface="Segoe UI Semilight"/>
              </a:rPr>
              <a:t>las</a:t>
            </a:r>
            <a:r>
              <a:rPr sz="2400" spc="310" dirty="0">
                <a:latin typeface="Segoe UI Semilight"/>
                <a:cs typeface="Segoe UI Semilight"/>
              </a:rPr>
              <a:t> </a:t>
            </a:r>
            <a:r>
              <a:rPr sz="2400" spc="-5" dirty="0">
                <a:latin typeface="Segoe UI Semilight"/>
                <a:cs typeface="Segoe UI Semilight"/>
              </a:rPr>
              <a:t>utilidades</a:t>
            </a:r>
            <a:r>
              <a:rPr sz="2400" spc="315" dirty="0">
                <a:latin typeface="Segoe UI Semilight"/>
                <a:cs typeface="Segoe UI Semilight"/>
              </a:rPr>
              <a:t> </a:t>
            </a:r>
            <a:r>
              <a:rPr sz="2400" spc="-5" dirty="0">
                <a:latin typeface="Segoe UI Semilight"/>
                <a:cs typeface="Segoe UI Semilight"/>
              </a:rPr>
              <a:t>como</a:t>
            </a:r>
            <a:r>
              <a:rPr sz="2400" spc="330" dirty="0">
                <a:latin typeface="Segoe UI Semilight"/>
                <a:cs typeface="Segoe UI Semilight"/>
              </a:rPr>
              <a:t> </a:t>
            </a:r>
            <a:r>
              <a:rPr sz="2400" spc="-5" dirty="0">
                <a:latin typeface="Segoe UI Semilight"/>
                <a:cs typeface="Segoe UI Semilight"/>
              </a:rPr>
              <a:t>se</a:t>
            </a:r>
            <a:r>
              <a:rPr sz="2400" spc="320" dirty="0">
                <a:latin typeface="Segoe UI Semilight"/>
                <a:cs typeface="Segoe UI Semilight"/>
              </a:rPr>
              <a:t> </a:t>
            </a:r>
            <a:r>
              <a:rPr sz="2400" spc="-5" dirty="0">
                <a:latin typeface="Segoe UI Semilight"/>
                <a:cs typeface="Segoe UI Semilight"/>
              </a:rPr>
              <a:t>indicó,</a:t>
            </a:r>
            <a:r>
              <a:rPr sz="2400" spc="310" dirty="0">
                <a:latin typeface="Segoe UI Semilight"/>
                <a:cs typeface="Segoe UI Semilight"/>
              </a:rPr>
              <a:t> </a:t>
            </a:r>
            <a:r>
              <a:rPr sz="2400" spc="-5" dirty="0">
                <a:latin typeface="Segoe UI Semilight"/>
                <a:cs typeface="Segoe UI Semilight"/>
              </a:rPr>
              <a:t>y</a:t>
            </a:r>
            <a:endParaRPr sz="2400" dirty="0">
              <a:latin typeface="Segoe UI Semilight"/>
              <a:cs typeface="Segoe UI Semilight"/>
            </a:endParaRPr>
          </a:p>
          <a:p>
            <a:pPr marL="241300" algn="just">
              <a:lnSpc>
                <a:spcPts val="1850"/>
              </a:lnSpc>
            </a:pPr>
            <a:r>
              <a:rPr sz="2400" spc="-5" dirty="0">
                <a:latin typeface="Segoe UI Semilight"/>
                <a:cs typeface="Segoe UI Semilight"/>
              </a:rPr>
              <a:t>hecha la </a:t>
            </a:r>
            <a:r>
              <a:rPr sz="2400" spc="-10" dirty="0">
                <a:latin typeface="Segoe UI Semilight"/>
                <a:cs typeface="Segoe UI Semilight"/>
              </a:rPr>
              <a:t>provisión para </a:t>
            </a:r>
            <a:r>
              <a:rPr sz="2400" dirty="0">
                <a:latin typeface="Segoe UI Semilight"/>
                <a:cs typeface="Segoe UI Semilight"/>
              </a:rPr>
              <a:t>el </a:t>
            </a:r>
            <a:r>
              <a:rPr sz="2400" spc="-10" dirty="0">
                <a:latin typeface="Segoe UI Semilight"/>
                <a:cs typeface="Segoe UI Semilight"/>
              </a:rPr>
              <a:t>pago </a:t>
            </a:r>
            <a:r>
              <a:rPr sz="2400" spc="-5" dirty="0">
                <a:latin typeface="Segoe UI Semilight"/>
                <a:cs typeface="Segoe UI Semilight"/>
              </a:rPr>
              <a:t>de impuestos a cargo de</a:t>
            </a:r>
            <a:r>
              <a:rPr sz="2400" spc="555" dirty="0">
                <a:latin typeface="Segoe UI Semilight"/>
                <a:cs typeface="Segoe UI Semilight"/>
              </a:rPr>
              <a:t> </a:t>
            </a:r>
            <a:r>
              <a:rPr sz="2400" spc="-5" dirty="0">
                <a:latin typeface="Segoe UI Semilight"/>
                <a:cs typeface="Segoe UI Semilight"/>
              </a:rPr>
              <a:t>la</a:t>
            </a:r>
            <a:endParaRPr sz="2400" dirty="0">
              <a:latin typeface="Segoe UI Semilight"/>
              <a:cs typeface="Segoe UI Semilight"/>
            </a:endParaRPr>
          </a:p>
          <a:p>
            <a:pPr marL="241300" marR="5715" algn="just">
              <a:lnSpc>
                <a:spcPct val="70000"/>
              </a:lnSpc>
              <a:spcBef>
                <a:spcPts val="395"/>
              </a:spcBef>
              <a:tabLst>
                <a:tab pos="1520825" algn="l"/>
                <a:tab pos="1805939" algn="l"/>
                <a:tab pos="2638425" algn="l"/>
                <a:tab pos="3095625" algn="l"/>
                <a:tab pos="4462780" algn="l"/>
                <a:tab pos="4932680" algn="l"/>
                <a:tab pos="6064885" algn="l"/>
                <a:tab pos="6520815" algn="l"/>
                <a:tab pos="7057390" algn="l"/>
              </a:tabLst>
            </a:pPr>
            <a:r>
              <a:rPr sz="2400" spc="-10" dirty="0">
                <a:latin typeface="Segoe UI Semilight"/>
                <a:cs typeface="Segoe UI Semilight"/>
              </a:rPr>
              <a:t>s</a:t>
            </a:r>
            <a:r>
              <a:rPr sz="2400" dirty="0">
                <a:latin typeface="Segoe UI Semilight"/>
                <a:cs typeface="Segoe UI Semilight"/>
              </a:rPr>
              <a:t>o</a:t>
            </a:r>
            <a:r>
              <a:rPr sz="2400" spc="-5" dirty="0">
                <a:latin typeface="Segoe UI Semilight"/>
                <a:cs typeface="Segoe UI Semilight"/>
              </a:rPr>
              <a:t>ciedad,</a:t>
            </a:r>
            <a:r>
              <a:rPr sz="2400" dirty="0">
                <a:latin typeface="Segoe UI Semilight"/>
                <a:cs typeface="Segoe UI Semilight"/>
              </a:rPr>
              <a:t>	</a:t>
            </a:r>
            <a:r>
              <a:rPr sz="2400" spc="-5" dirty="0">
                <a:latin typeface="Segoe UI Semilight"/>
                <a:cs typeface="Segoe UI Semilight"/>
              </a:rPr>
              <a:t>y</a:t>
            </a:r>
            <a:r>
              <a:rPr sz="2400" dirty="0">
                <a:latin typeface="Segoe UI Semilight"/>
                <a:cs typeface="Segoe UI Semilight"/>
              </a:rPr>
              <a:t>	</a:t>
            </a:r>
            <a:r>
              <a:rPr sz="2400" spc="-5" dirty="0">
                <a:latin typeface="Segoe UI Semilight"/>
                <a:cs typeface="Segoe UI Semilight"/>
              </a:rPr>
              <a:t>l</a:t>
            </a:r>
            <a:r>
              <a:rPr sz="2400" dirty="0">
                <a:latin typeface="Segoe UI Semilight"/>
                <a:cs typeface="Segoe UI Semilight"/>
              </a:rPr>
              <a:t>u</a:t>
            </a:r>
            <a:r>
              <a:rPr sz="2400" spc="-5" dirty="0">
                <a:latin typeface="Segoe UI Semilight"/>
                <a:cs typeface="Segoe UI Semilight"/>
              </a:rPr>
              <a:t>ego</a:t>
            </a:r>
            <a:r>
              <a:rPr sz="2400" dirty="0">
                <a:latin typeface="Segoe UI Semilight"/>
                <a:cs typeface="Segoe UI Semilight"/>
              </a:rPr>
              <a:t>	</a:t>
            </a:r>
            <a:r>
              <a:rPr sz="2400" spc="-10" dirty="0">
                <a:latin typeface="Segoe UI Semilight"/>
                <a:cs typeface="Segoe UI Semilight"/>
              </a:rPr>
              <a:t>d</a:t>
            </a:r>
            <a:r>
              <a:rPr sz="2400" spc="-5" dirty="0">
                <a:latin typeface="Segoe UI Semilight"/>
                <a:cs typeface="Segoe UI Semilight"/>
              </a:rPr>
              <a:t>e</a:t>
            </a:r>
            <a:r>
              <a:rPr sz="2400" dirty="0">
                <a:latin typeface="Segoe UI Semilight"/>
                <a:cs typeface="Segoe UI Semilight"/>
              </a:rPr>
              <a:t>	</a:t>
            </a:r>
            <a:r>
              <a:rPr sz="2400" spc="-5" dirty="0">
                <a:latin typeface="Segoe UI Semilight"/>
                <a:cs typeface="Segoe UI Semilight"/>
              </a:rPr>
              <a:t>es</a:t>
            </a:r>
            <a:r>
              <a:rPr sz="2400" spc="-15" dirty="0">
                <a:latin typeface="Segoe UI Semilight"/>
                <a:cs typeface="Segoe UI Semilight"/>
              </a:rPr>
              <a:t>t</a:t>
            </a:r>
            <a:r>
              <a:rPr sz="2400" spc="-5" dirty="0">
                <a:latin typeface="Segoe UI Semilight"/>
                <a:cs typeface="Segoe UI Semilight"/>
              </a:rPr>
              <a:t>ablecer</a:t>
            </a:r>
            <a:r>
              <a:rPr sz="2400" dirty="0">
                <a:latin typeface="Segoe UI Semilight"/>
                <a:cs typeface="Segoe UI Semilight"/>
              </a:rPr>
              <a:t>	</a:t>
            </a:r>
            <a:r>
              <a:rPr sz="2400" spc="5" dirty="0">
                <a:latin typeface="Segoe UI Semilight"/>
                <a:cs typeface="Segoe UI Semilight"/>
              </a:rPr>
              <a:t>l</a:t>
            </a:r>
            <a:r>
              <a:rPr sz="2400" spc="-5" dirty="0">
                <a:latin typeface="Segoe UI Semilight"/>
                <a:cs typeface="Segoe UI Semilight"/>
              </a:rPr>
              <a:t>as</a:t>
            </a:r>
            <a:r>
              <a:rPr sz="2400" dirty="0">
                <a:latin typeface="Segoe UI Semilight"/>
                <a:cs typeface="Segoe UI Semilight"/>
              </a:rPr>
              <a:t>	</a:t>
            </a:r>
            <a:r>
              <a:rPr sz="2400" spc="-30" dirty="0">
                <a:latin typeface="Segoe UI Semilight"/>
                <a:cs typeface="Segoe UI Semilight"/>
              </a:rPr>
              <a:t>r</a:t>
            </a:r>
            <a:r>
              <a:rPr sz="2400" dirty="0">
                <a:latin typeface="Segoe UI Semilight"/>
                <a:cs typeface="Segoe UI Semilight"/>
              </a:rPr>
              <a:t>e</a:t>
            </a:r>
            <a:r>
              <a:rPr sz="2400" spc="-10" dirty="0">
                <a:latin typeface="Segoe UI Semilight"/>
                <a:cs typeface="Segoe UI Semilight"/>
              </a:rPr>
              <a:t>s</a:t>
            </a:r>
            <a:r>
              <a:rPr sz="2400" spc="-5" dirty="0">
                <a:latin typeface="Segoe UI Semilight"/>
                <a:cs typeface="Segoe UI Semilight"/>
              </a:rPr>
              <a:t>e</a:t>
            </a:r>
            <a:r>
              <a:rPr sz="2400" spc="75" dirty="0">
                <a:latin typeface="Segoe UI Semilight"/>
                <a:cs typeface="Segoe UI Semilight"/>
              </a:rPr>
              <a:t>r</a:t>
            </a:r>
            <a:r>
              <a:rPr sz="2400" spc="-45" dirty="0">
                <a:latin typeface="Segoe UI Semilight"/>
                <a:cs typeface="Segoe UI Semilight"/>
              </a:rPr>
              <a:t>v</a:t>
            </a:r>
            <a:r>
              <a:rPr sz="2400" spc="-5" dirty="0">
                <a:latin typeface="Segoe UI Semilight"/>
                <a:cs typeface="Segoe UI Semilight"/>
              </a:rPr>
              <a:t>as</a:t>
            </a:r>
            <a:r>
              <a:rPr sz="2400" dirty="0">
                <a:latin typeface="Segoe UI Semilight"/>
                <a:cs typeface="Segoe UI Semilight"/>
              </a:rPr>
              <a:t>	</a:t>
            </a:r>
            <a:r>
              <a:rPr sz="2400" spc="-10" dirty="0">
                <a:latin typeface="Segoe UI Semilight"/>
                <a:cs typeface="Segoe UI Semilight"/>
              </a:rPr>
              <a:t>d</a:t>
            </a:r>
            <a:r>
              <a:rPr sz="2400" spc="-5" dirty="0">
                <a:latin typeface="Segoe UI Semilight"/>
                <a:cs typeface="Segoe UI Semilight"/>
              </a:rPr>
              <a:t>e</a:t>
            </a:r>
            <a:r>
              <a:rPr sz="2400" dirty="0">
                <a:latin typeface="Segoe UI Semilight"/>
                <a:cs typeface="Segoe UI Semilight"/>
              </a:rPr>
              <a:t>	</a:t>
            </a:r>
            <a:r>
              <a:rPr sz="2400" spc="-5" dirty="0">
                <a:latin typeface="Segoe UI Semilight"/>
                <a:cs typeface="Segoe UI Semilight"/>
              </a:rPr>
              <a:t>le</a:t>
            </a:r>
            <a:r>
              <a:rPr sz="2400" spc="-110" dirty="0">
                <a:latin typeface="Segoe UI Semilight"/>
                <a:cs typeface="Segoe UI Semilight"/>
              </a:rPr>
              <a:t>y</a:t>
            </a:r>
            <a:r>
              <a:rPr sz="2400" spc="-5" dirty="0">
                <a:latin typeface="Segoe UI Semilight"/>
                <a:cs typeface="Segoe UI Semilight"/>
              </a:rPr>
              <a:t>,</a:t>
            </a:r>
            <a:r>
              <a:rPr sz="2400" dirty="0">
                <a:latin typeface="Segoe UI Semilight"/>
                <a:cs typeface="Segoe UI Semilight"/>
              </a:rPr>
              <a:t>	</a:t>
            </a:r>
            <a:r>
              <a:rPr sz="2400" spc="-5" dirty="0">
                <a:latin typeface="Segoe UI Semilight"/>
                <a:cs typeface="Segoe UI Semilight"/>
              </a:rPr>
              <a:t>las  utilidades se distribuirán </a:t>
            </a:r>
            <a:r>
              <a:rPr sz="2400" spc="-10" dirty="0">
                <a:latin typeface="Segoe UI Semilight"/>
                <a:cs typeface="Segoe UI Semilight"/>
              </a:rPr>
              <a:t>entre </a:t>
            </a:r>
            <a:r>
              <a:rPr sz="2400" spc="-5" dirty="0">
                <a:latin typeface="Segoe UI Semilight"/>
                <a:cs typeface="Segoe UI Semilight"/>
              </a:rPr>
              <a:t>los accionistas</a:t>
            </a:r>
            <a:r>
              <a:rPr sz="2400" spc="50" dirty="0">
                <a:latin typeface="Segoe UI Semilight"/>
                <a:cs typeface="Segoe UI Semilight"/>
              </a:rPr>
              <a:t> </a:t>
            </a:r>
            <a:r>
              <a:rPr sz="2400" spc="-5" dirty="0">
                <a:latin typeface="Segoe UI Semilight"/>
                <a:cs typeface="Segoe UI Semilight"/>
              </a:rPr>
              <a:t>así:</a:t>
            </a:r>
            <a:endParaRPr sz="2400" dirty="0">
              <a:latin typeface="Segoe UI Semilight"/>
              <a:cs typeface="Segoe UI Semilight"/>
            </a:endParaRPr>
          </a:p>
        </p:txBody>
      </p:sp>
    </p:spTree>
    <p:extLst>
      <p:ext uri="{BB962C8B-B14F-4D97-AF65-F5344CB8AC3E}">
        <p14:creationId xmlns:p14="http://schemas.microsoft.com/office/powerpoint/2010/main" val="386076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332" y="1086234"/>
            <a:ext cx="7773338" cy="660744"/>
          </a:xfrm>
          <a:prstGeom prst="rect">
            <a:avLst/>
          </a:prstGeom>
        </p:spPr>
        <p:txBody>
          <a:bodyPr vert="horz" wrap="square" lIns="0" tIns="260654" rIns="0" bIns="0" rtlCol="0" anchor="t">
            <a:spAutoFit/>
          </a:bodyPr>
          <a:lstStyle/>
          <a:p>
            <a:pPr marL="1870075" marR="5080" indent="-956310">
              <a:lnSpc>
                <a:spcPts val="3130"/>
              </a:lnSpc>
              <a:spcBef>
                <a:spcPts val="500"/>
              </a:spcBef>
            </a:pPr>
            <a:r>
              <a:rPr sz="2900" spc="-125" dirty="0"/>
              <a:t> </a:t>
            </a:r>
            <a:r>
              <a:rPr sz="2900" spc="-20" dirty="0"/>
              <a:t>ESTATUTOS  </a:t>
            </a:r>
            <a:r>
              <a:rPr sz="2900" spc="-5" dirty="0"/>
              <a:t>ORGANIZACIONALES</a:t>
            </a:r>
            <a:endParaRPr sz="2900" dirty="0"/>
          </a:p>
        </p:txBody>
      </p:sp>
      <p:sp>
        <p:nvSpPr>
          <p:cNvPr id="3" name="object 3"/>
          <p:cNvSpPr txBox="1"/>
          <p:nvPr/>
        </p:nvSpPr>
        <p:spPr>
          <a:xfrm>
            <a:off x="966651" y="2090057"/>
            <a:ext cx="8847579" cy="3701270"/>
          </a:xfrm>
          <a:prstGeom prst="rect">
            <a:avLst/>
          </a:prstGeom>
        </p:spPr>
        <p:txBody>
          <a:bodyPr vert="horz" wrap="square" lIns="0" tIns="44450" rIns="0" bIns="0" rtlCol="0">
            <a:spAutoFit/>
          </a:bodyPr>
          <a:lstStyle/>
          <a:p>
            <a:pPr marL="241300" marR="5080" indent="-228600" algn="just">
              <a:lnSpc>
                <a:spcPct val="90000"/>
              </a:lnSpc>
              <a:spcBef>
                <a:spcPts val="350"/>
              </a:spcBef>
            </a:pPr>
            <a:r>
              <a:rPr sz="2100" dirty="0">
                <a:latin typeface="Arial"/>
                <a:cs typeface="Arial"/>
              </a:rPr>
              <a:t>• </a:t>
            </a:r>
            <a:r>
              <a:rPr sz="2400" dirty="0">
                <a:latin typeface="Segoe UI Semilight"/>
                <a:cs typeface="Segoe UI Semilight"/>
              </a:rPr>
              <a:t>a) </a:t>
            </a:r>
            <a:r>
              <a:rPr sz="2400" spc="-5" dirty="0">
                <a:latin typeface="Segoe UI Semilight"/>
                <a:cs typeface="Segoe UI Semilight"/>
              </a:rPr>
              <a:t>Al accionista </a:t>
            </a:r>
            <a:r>
              <a:rPr sz="2400" dirty="0">
                <a:latin typeface="Segoe UI Semilight"/>
                <a:cs typeface="Segoe UI Semilight"/>
              </a:rPr>
              <a:t>tipo Platinum </a:t>
            </a:r>
            <a:r>
              <a:rPr sz="2400" spc="-5" dirty="0">
                <a:latin typeface="Segoe UI Semilight"/>
                <a:cs typeface="Segoe UI Semilight"/>
              </a:rPr>
              <a:t>por su </a:t>
            </a:r>
            <a:r>
              <a:rPr sz="2400" dirty="0">
                <a:latin typeface="Segoe UI Semilight"/>
                <a:cs typeface="Segoe UI Semilight"/>
              </a:rPr>
              <a:t>aporte a </a:t>
            </a:r>
            <a:r>
              <a:rPr sz="2400" spc="-5" dirty="0">
                <a:latin typeface="Segoe UI Semilight"/>
                <a:cs typeface="Segoe UI Semilight"/>
              </a:rPr>
              <a:t>la sociedad  </a:t>
            </a:r>
            <a:r>
              <a:rPr sz="2400" spc="-10" dirty="0">
                <a:latin typeface="Segoe UI Semilight"/>
                <a:cs typeface="Segoe UI Semilight"/>
              </a:rPr>
              <a:t>consistente </a:t>
            </a:r>
            <a:r>
              <a:rPr sz="2400" dirty="0" err="1">
                <a:latin typeface="Segoe UI Semilight"/>
                <a:cs typeface="Segoe UI Semilight"/>
              </a:rPr>
              <a:t>en</a:t>
            </a:r>
            <a:r>
              <a:rPr sz="2400" dirty="0">
                <a:latin typeface="Segoe UI Semilight"/>
                <a:cs typeface="Segoe UI Semilight"/>
              </a:rPr>
              <a:t> </a:t>
            </a:r>
            <a:r>
              <a:rPr sz="2400" spc="-5" dirty="0">
                <a:latin typeface="Segoe UI Semilight"/>
                <a:cs typeface="Segoe UI Semilight"/>
              </a:rPr>
              <a:t>la administración de la misma </a:t>
            </a:r>
            <a:r>
              <a:rPr sz="2400" dirty="0">
                <a:latin typeface="Segoe UI Semilight"/>
                <a:cs typeface="Segoe UI Semilight"/>
              </a:rPr>
              <a:t>y </a:t>
            </a:r>
            <a:r>
              <a:rPr sz="2400" dirty="0" err="1">
                <a:latin typeface="Segoe UI Semilight"/>
                <a:cs typeface="Segoe UI Semilight"/>
              </a:rPr>
              <a:t>en</a:t>
            </a:r>
            <a:r>
              <a:rPr sz="2400" dirty="0">
                <a:latin typeface="Segoe UI Semilight"/>
                <a:cs typeface="Segoe UI Semilight"/>
              </a:rPr>
              <a:t> </a:t>
            </a:r>
            <a:r>
              <a:rPr sz="2400" spc="-5" dirty="0">
                <a:latin typeface="Segoe UI Semilight"/>
                <a:cs typeface="Segoe UI Semilight"/>
              </a:rPr>
              <a:t>la  </a:t>
            </a:r>
            <a:r>
              <a:rPr sz="2400" spc="-10" dirty="0">
                <a:latin typeface="Segoe UI Semilight"/>
                <a:cs typeface="Segoe UI Semilight"/>
              </a:rPr>
              <a:t>responsabilidad solidaria </a:t>
            </a:r>
            <a:r>
              <a:rPr sz="2400" dirty="0">
                <a:latin typeface="Segoe UI Semilight"/>
                <a:cs typeface="Segoe UI Semilight"/>
              </a:rPr>
              <a:t>e ilimitada </a:t>
            </a:r>
            <a:r>
              <a:rPr sz="2400" spc="-10" dirty="0">
                <a:latin typeface="Segoe UI Semilight"/>
                <a:cs typeface="Segoe UI Semilight"/>
              </a:rPr>
              <a:t>que </a:t>
            </a:r>
            <a:r>
              <a:rPr sz="2400" spc="-5" dirty="0">
                <a:latin typeface="Segoe UI Semilight"/>
                <a:cs typeface="Segoe UI Semilight"/>
              </a:rPr>
              <a:t>asumen por </a:t>
            </a:r>
            <a:r>
              <a:rPr sz="2400" dirty="0">
                <a:latin typeface="Segoe UI Semilight"/>
                <a:cs typeface="Segoe UI Semilight"/>
              </a:rPr>
              <a:t>las  </a:t>
            </a:r>
            <a:r>
              <a:rPr sz="2400" spc="-5" dirty="0">
                <a:latin typeface="Segoe UI Semilight"/>
                <a:cs typeface="Segoe UI Semilight"/>
              </a:rPr>
              <a:t>obligaciones sociales, le </a:t>
            </a:r>
            <a:r>
              <a:rPr sz="2400" spc="-10" dirty="0">
                <a:latin typeface="Segoe UI Semilight"/>
                <a:cs typeface="Segoe UI Semilight"/>
              </a:rPr>
              <a:t>corresponderá </a:t>
            </a:r>
            <a:r>
              <a:rPr sz="2400" spc="-5" dirty="0">
                <a:latin typeface="Segoe UI Semilight"/>
                <a:cs typeface="Segoe UI Semilight"/>
              </a:rPr>
              <a:t>una </a:t>
            </a:r>
            <a:r>
              <a:rPr sz="2400" dirty="0">
                <a:latin typeface="Segoe UI Semilight"/>
                <a:cs typeface="Segoe UI Semilight"/>
              </a:rPr>
              <a:t>partida </a:t>
            </a:r>
            <a:r>
              <a:rPr sz="2400" spc="-10" dirty="0">
                <a:latin typeface="Segoe UI Semilight"/>
                <a:cs typeface="Segoe UI Semilight"/>
              </a:rPr>
              <a:t>entre </a:t>
            </a:r>
            <a:r>
              <a:rPr sz="2400" spc="-15" dirty="0">
                <a:latin typeface="Segoe UI Semilight"/>
                <a:cs typeface="Segoe UI Semilight"/>
              </a:rPr>
              <a:t>el </a:t>
            </a:r>
            <a:r>
              <a:rPr sz="2400" spc="545" dirty="0">
                <a:latin typeface="Segoe UI Semilight"/>
                <a:cs typeface="Segoe UI Semilight"/>
              </a:rPr>
              <a:t> </a:t>
            </a:r>
            <a:r>
              <a:rPr sz="2400" spc="-5" dirty="0">
                <a:latin typeface="Segoe UI Semilight"/>
                <a:cs typeface="Segoe UI Semilight"/>
              </a:rPr>
              <a:t>5% </a:t>
            </a:r>
            <a:r>
              <a:rPr sz="2400" dirty="0">
                <a:latin typeface="Segoe UI Semilight"/>
                <a:cs typeface="Segoe UI Semilight"/>
              </a:rPr>
              <a:t>y el 95% </a:t>
            </a:r>
            <a:r>
              <a:rPr sz="2400" spc="-5" dirty="0">
                <a:latin typeface="Segoe UI Semilight"/>
                <a:cs typeface="Segoe UI Semilight"/>
              </a:rPr>
              <a:t>de </a:t>
            </a:r>
            <a:r>
              <a:rPr sz="2400" dirty="0">
                <a:latin typeface="Segoe UI Semilight"/>
                <a:cs typeface="Segoe UI Semilight"/>
              </a:rPr>
              <a:t>las </a:t>
            </a:r>
            <a:r>
              <a:rPr sz="2400" spc="-5" dirty="0">
                <a:latin typeface="Segoe UI Semilight"/>
                <a:cs typeface="Segoe UI Semilight"/>
              </a:rPr>
              <a:t>utilidades </a:t>
            </a:r>
            <a:r>
              <a:rPr sz="2400" spc="-10" dirty="0">
                <a:latin typeface="Segoe UI Semilight"/>
                <a:cs typeface="Segoe UI Semilight"/>
              </a:rPr>
              <a:t>determinadas. </a:t>
            </a:r>
            <a:r>
              <a:rPr sz="2400" spc="-20" dirty="0">
                <a:latin typeface="Segoe UI Semilight"/>
                <a:cs typeface="Segoe UI Semilight"/>
              </a:rPr>
              <a:t>Para </a:t>
            </a:r>
            <a:r>
              <a:rPr sz="2400" dirty="0">
                <a:latin typeface="Segoe UI Semilight"/>
                <a:cs typeface="Segoe UI Semilight"/>
              </a:rPr>
              <a:t>el </a:t>
            </a:r>
            <a:r>
              <a:rPr sz="2400" spc="-10" dirty="0">
                <a:latin typeface="Segoe UI Semilight"/>
                <a:cs typeface="Segoe UI Semilight"/>
              </a:rPr>
              <a:t>efecto,  </a:t>
            </a:r>
            <a:r>
              <a:rPr sz="2400" spc="-5" dirty="0">
                <a:latin typeface="Segoe UI Semilight"/>
                <a:cs typeface="Segoe UI Semilight"/>
              </a:rPr>
              <a:t>corrido </a:t>
            </a:r>
            <a:r>
              <a:rPr sz="2400" dirty="0">
                <a:latin typeface="Segoe UI Semilight"/>
                <a:cs typeface="Segoe UI Semilight"/>
              </a:rPr>
              <a:t>el </a:t>
            </a:r>
            <a:r>
              <a:rPr sz="2400" spc="-5" dirty="0">
                <a:latin typeface="Segoe UI Semilight"/>
                <a:cs typeface="Segoe UI Semilight"/>
              </a:rPr>
              <a:t>respectivo ejercicio social, antes </a:t>
            </a:r>
            <a:r>
              <a:rPr sz="2400" spc="-10" dirty="0">
                <a:latin typeface="Segoe UI Semilight"/>
                <a:cs typeface="Segoe UI Semilight"/>
              </a:rPr>
              <a:t>de </a:t>
            </a:r>
            <a:r>
              <a:rPr sz="2400" spc="-5" dirty="0">
                <a:latin typeface="Segoe UI Semilight"/>
                <a:cs typeface="Segoe UI Semilight"/>
              </a:rPr>
              <a:t>la fecha </a:t>
            </a:r>
            <a:r>
              <a:rPr sz="2400" spc="-10" dirty="0">
                <a:latin typeface="Segoe UI Semilight"/>
                <a:cs typeface="Segoe UI Semilight"/>
              </a:rPr>
              <a:t>de  reunión </a:t>
            </a:r>
            <a:r>
              <a:rPr sz="2400" spc="-5" dirty="0">
                <a:latin typeface="Segoe UI Semilight"/>
                <a:cs typeface="Segoe UI Semilight"/>
              </a:rPr>
              <a:t>de la Asamblea General de </a:t>
            </a:r>
            <a:r>
              <a:rPr sz="2400" spc="-10" dirty="0">
                <a:latin typeface="Segoe UI Semilight"/>
                <a:cs typeface="Segoe UI Semilight"/>
              </a:rPr>
              <a:t>Accionistas que </a:t>
            </a:r>
            <a:r>
              <a:rPr sz="2400" spc="-5" dirty="0">
                <a:latin typeface="Segoe UI Semilight"/>
                <a:cs typeface="Segoe UI Semilight"/>
              </a:rPr>
              <a:t>haya </a:t>
            </a:r>
            <a:r>
              <a:rPr sz="2400" spc="-20" dirty="0">
                <a:latin typeface="Segoe UI Semilight"/>
                <a:cs typeface="Segoe UI Semilight"/>
              </a:rPr>
              <a:t>de  </a:t>
            </a:r>
            <a:r>
              <a:rPr sz="2400" spc="-5" dirty="0">
                <a:latin typeface="Segoe UI Semilight"/>
                <a:cs typeface="Segoe UI Semilight"/>
              </a:rPr>
              <a:t>considerar estados </a:t>
            </a:r>
            <a:r>
              <a:rPr sz="2400" spc="-10" dirty="0">
                <a:latin typeface="Segoe UI Semilight"/>
                <a:cs typeface="Segoe UI Semilight"/>
              </a:rPr>
              <a:t>financieros </a:t>
            </a:r>
            <a:r>
              <a:rPr sz="2400" spc="-5" dirty="0">
                <a:latin typeface="Segoe UI Semilight"/>
                <a:cs typeface="Segoe UI Semilight"/>
              </a:rPr>
              <a:t>del ejercicio social </a:t>
            </a:r>
            <a:r>
              <a:rPr sz="2400" spc="5" dirty="0">
                <a:latin typeface="Segoe UI Semilight"/>
                <a:cs typeface="Segoe UI Semilight"/>
              </a:rPr>
              <a:t>cortado </a:t>
            </a:r>
            <a:r>
              <a:rPr sz="2400" dirty="0">
                <a:latin typeface="Segoe UI Semilight"/>
                <a:cs typeface="Segoe UI Semilight"/>
              </a:rPr>
              <a:t>a </a:t>
            </a:r>
            <a:r>
              <a:rPr sz="2400" spc="-5" dirty="0">
                <a:latin typeface="Segoe UI Semilight"/>
                <a:cs typeface="Segoe UI Semilight"/>
              </a:rPr>
              <a:t>31  de </a:t>
            </a:r>
            <a:r>
              <a:rPr sz="2400" spc="-10" dirty="0">
                <a:latin typeface="Segoe UI Semilight"/>
                <a:cs typeface="Segoe UI Semilight"/>
              </a:rPr>
              <a:t>diciembre </a:t>
            </a:r>
            <a:r>
              <a:rPr sz="2400" spc="-5" dirty="0">
                <a:latin typeface="Segoe UI Semilight"/>
                <a:cs typeface="Segoe UI Semilight"/>
              </a:rPr>
              <a:t>del </a:t>
            </a:r>
            <a:r>
              <a:rPr sz="2400" dirty="0">
                <a:latin typeface="Segoe UI Semilight"/>
                <a:cs typeface="Segoe UI Semilight"/>
              </a:rPr>
              <a:t>año </a:t>
            </a:r>
            <a:r>
              <a:rPr sz="2400" spc="-10" dirty="0">
                <a:latin typeface="Segoe UI Semilight"/>
                <a:cs typeface="Segoe UI Semilight"/>
              </a:rPr>
              <a:t>inmediatamente </a:t>
            </a:r>
            <a:r>
              <a:rPr sz="2400" spc="-25" dirty="0">
                <a:latin typeface="Segoe UI Semilight"/>
                <a:cs typeface="Segoe UI Semilight"/>
              </a:rPr>
              <a:t>anterior, </a:t>
            </a:r>
            <a:r>
              <a:rPr sz="2400" dirty="0">
                <a:latin typeface="Segoe UI Semilight"/>
                <a:cs typeface="Segoe UI Semilight"/>
              </a:rPr>
              <a:t>el </a:t>
            </a:r>
            <a:r>
              <a:rPr sz="2400" spc="-5" dirty="0">
                <a:latin typeface="Segoe UI Semilight"/>
                <a:cs typeface="Segoe UI Semilight"/>
              </a:rPr>
              <a:t>accionista  </a:t>
            </a:r>
            <a:r>
              <a:rPr sz="2400" dirty="0">
                <a:latin typeface="Segoe UI Semilight"/>
                <a:cs typeface="Segoe UI Semilight"/>
              </a:rPr>
              <a:t>tipo </a:t>
            </a:r>
            <a:r>
              <a:rPr sz="2400" spc="-5" dirty="0">
                <a:latin typeface="Segoe UI Semilight"/>
                <a:cs typeface="Segoe UI Semilight"/>
              </a:rPr>
              <a:t>Platinum comunicará </a:t>
            </a:r>
            <a:r>
              <a:rPr sz="2400" dirty="0">
                <a:latin typeface="Segoe UI Semilight"/>
                <a:cs typeface="Segoe UI Semilight"/>
              </a:rPr>
              <a:t>a </a:t>
            </a:r>
            <a:r>
              <a:rPr sz="2400" spc="-5" dirty="0">
                <a:latin typeface="Segoe UI Semilight"/>
                <a:cs typeface="Segoe UI Semilight"/>
              </a:rPr>
              <a:t>la asamblea </a:t>
            </a:r>
            <a:r>
              <a:rPr sz="2400" dirty="0">
                <a:latin typeface="Segoe UI Semilight"/>
                <a:cs typeface="Segoe UI Semilight"/>
              </a:rPr>
              <a:t>el </a:t>
            </a:r>
            <a:r>
              <a:rPr sz="2400" spc="-10" dirty="0">
                <a:latin typeface="Segoe UI Semilight"/>
                <a:cs typeface="Segoe UI Semilight"/>
              </a:rPr>
              <a:t>monto que  percibirá, monto que </a:t>
            </a:r>
            <a:r>
              <a:rPr sz="2400" spc="-5" dirty="0">
                <a:latin typeface="Segoe UI Semilight"/>
                <a:cs typeface="Segoe UI Semilight"/>
              </a:rPr>
              <a:t>fijará entre </a:t>
            </a:r>
            <a:r>
              <a:rPr sz="2400" dirty="0">
                <a:latin typeface="Segoe UI Semilight"/>
                <a:cs typeface="Segoe UI Semilight"/>
              </a:rPr>
              <a:t>el </a:t>
            </a:r>
            <a:r>
              <a:rPr sz="2400" spc="-5" dirty="0">
                <a:latin typeface="Segoe UI Semilight"/>
                <a:cs typeface="Segoe UI Semilight"/>
              </a:rPr>
              <a:t>límite mínimo </a:t>
            </a:r>
            <a:r>
              <a:rPr sz="2400" dirty="0">
                <a:latin typeface="Segoe UI Semilight"/>
                <a:cs typeface="Segoe UI Semilight"/>
              </a:rPr>
              <a:t>y</a:t>
            </a:r>
            <a:r>
              <a:rPr sz="2400" spc="20" dirty="0">
                <a:latin typeface="Segoe UI Semilight"/>
                <a:cs typeface="Segoe UI Semilight"/>
              </a:rPr>
              <a:t> </a:t>
            </a:r>
            <a:r>
              <a:rPr sz="2400" spc="-5" dirty="0">
                <a:latin typeface="Segoe UI Semilight"/>
                <a:cs typeface="Segoe UI Semilight"/>
              </a:rPr>
              <a:t>máximo.</a:t>
            </a:r>
            <a:endParaRPr sz="2400" dirty="0">
              <a:latin typeface="Segoe UI Semilight"/>
              <a:cs typeface="Segoe UI Semilight"/>
            </a:endParaRPr>
          </a:p>
        </p:txBody>
      </p:sp>
    </p:spTree>
    <p:extLst>
      <p:ext uri="{BB962C8B-B14F-4D97-AF65-F5344CB8AC3E}">
        <p14:creationId xmlns:p14="http://schemas.microsoft.com/office/powerpoint/2010/main" val="3424508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332" y="1086234"/>
            <a:ext cx="7773338" cy="660744"/>
          </a:xfrm>
          <a:prstGeom prst="rect">
            <a:avLst/>
          </a:prstGeom>
        </p:spPr>
        <p:txBody>
          <a:bodyPr vert="horz" wrap="square" lIns="0" tIns="260654" rIns="0" bIns="0" rtlCol="0" anchor="t">
            <a:spAutoFit/>
          </a:bodyPr>
          <a:lstStyle/>
          <a:p>
            <a:pPr marL="1870075" marR="5080" indent="-956310">
              <a:lnSpc>
                <a:spcPts val="3130"/>
              </a:lnSpc>
              <a:spcBef>
                <a:spcPts val="500"/>
              </a:spcBef>
            </a:pPr>
            <a:r>
              <a:rPr sz="2900" spc="-20" dirty="0"/>
              <a:t>ESTATUTOS  </a:t>
            </a:r>
            <a:r>
              <a:rPr sz="2900" spc="-5" dirty="0"/>
              <a:t>ORGANIZACIONALES</a:t>
            </a:r>
            <a:endParaRPr sz="2900" dirty="0"/>
          </a:p>
        </p:txBody>
      </p:sp>
      <p:sp>
        <p:nvSpPr>
          <p:cNvPr id="3" name="object 3"/>
          <p:cNvSpPr txBox="1"/>
          <p:nvPr/>
        </p:nvSpPr>
        <p:spPr>
          <a:xfrm>
            <a:off x="1005841" y="2024743"/>
            <a:ext cx="8807120" cy="2376163"/>
          </a:xfrm>
          <a:prstGeom prst="rect">
            <a:avLst/>
          </a:prstGeom>
        </p:spPr>
        <p:txBody>
          <a:bodyPr vert="horz" wrap="square" lIns="0" tIns="48895" rIns="0" bIns="0" rtlCol="0">
            <a:spAutoFit/>
          </a:bodyPr>
          <a:lstStyle/>
          <a:p>
            <a:pPr marL="241300" marR="5080" indent="-228600" algn="just">
              <a:lnSpc>
                <a:spcPct val="90000"/>
              </a:lnSpc>
              <a:spcBef>
                <a:spcPts val="385"/>
              </a:spcBef>
            </a:pPr>
            <a:r>
              <a:rPr sz="2800" dirty="0">
                <a:latin typeface="Arial"/>
                <a:cs typeface="Arial"/>
              </a:rPr>
              <a:t>• </a:t>
            </a:r>
            <a:r>
              <a:rPr sz="2800" dirty="0">
                <a:latin typeface="Segoe UI Semilight"/>
                <a:cs typeface="Segoe UI Semilight"/>
              </a:rPr>
              <a:t>b) A los </a:t>
            </a:r>
            <a:r>
              <a:rPr sz="2800" spc="-5" dirty="0">
                <a:latin typeface="Segoe UI Semilight"/>
                <a:cs typeface="Segoe UI Semilight"/>
              </a:rPr>
              <a:t>demás </a:t>
            </a:r>
            <a:r>
              <a:rPr sz="2800" dirty="0">
                <a:latin typeface="Segoe UI Semilight"/>
                <a:cs typeface="Segoe UI Semilight"/>
              </a:rPr>
              <a:t>accionistas (Gold y </a:t>
            </a:r>
            <a:r>
              <a:rPr sz="2800" spc="-5" dirty="0">
                <a:latin typeface="Segoe UI Semilight"/>
                <a:cs typeface="Segoe UI Semilight"/>
              </a:rPr>
              <a:t>Premiun) </a:t>
            </a:r>
            <a:r>
              <a:rPr sz="2800" dirty="0">
                <a:latin typeface="Segoe UI Semilight"/>
                <a:cs typeface="Segoe UI Semilight"/>
              </a:rPr>
              <a:t>le será  repartido el </a:t>
            </a:r>
            <a:r>
              <a:rPr sz="2800" spc="-5" dirty="0">
                <a:latin typeface="Segoe UI Semilight"/>
                <a:cs typeface="Segoe UI Semilight"/>
              </a:rPr>
              <a:t>porcentaje </a:t>
            </a:r>
            <a:r>
              <a:rPr sz="2800" spc="-10" dirty="0">
                <a:latin typeface="Segoe UI Semilight"/>
                <a:cs typeface="Segoe UI Semilight"/>
              </a:rPr>
              <a:t>restante, </a:t>
            </a:r>
            <a:r>
              <a:rPr sz="2800" spc="5" dirty="0">
                <a:latin typeface="Segoe UI Semilight"/>
                <a:cs typeface="Segoe UI Semilight"/>
              </a:rPr>
              <a:t>es </a:t>
            </a:r>
            <a:r>
              <a:rPr sz="2800" spc="-35" dirty="0">
                <a:latin typeface="Segoe UI Semilight"/>
                <a:cs typeface="Segoe UI Semilight"/>
              </a:rPr>
              <a:t>decir, </a:t>
            </a:r>
            <a:r>
              <a:rPr sz="2800" dirty="0">
                <a:latin typeface="Segoe UI Semilight"/>
                <a:cs typeface="Segoe UI Semilight"/>
              </a:rPr>
              <a:t>el </a:t>
            </a:r>
            <a:r>
              <a:rPr sz="2800" spc="-5" dirty="0">
                <a:latin typeface="Segoe UI Semilight"/>
                <a:cs typeface="Segoe UI Semilight"/>
              </a:rPr>
              <a:t>porcentaje  que se determine </a:t>
            </a:r>
            <a:r>
              <a:rPr sz="2800" dirty="0">
                <a:latin typeface="Segoe UI Semilight"/>
                <a:cs typeface="Segoe UI Semilight"/>
              </a:rPr>
              <a:t>después de que el </a:t>
            </a:r>
            <a:r>
              <a:rPr sz="2800" spc="-5" dirty="0">
                <a:latin typeface="Segoe UI Semilight"/>
                <a:cs typeface="Segoe UI Semilight"/>
              </a:rPr>
              <a:t>accionista </a:t>
            </a:r>
            <a:r>
              <a:rPr sz="2800" dirty="0">
                <a:latin typeface="Segoe UI Semilight"/>
                <a:cs typeface="Segoe UI Semilight"/>
              </a:rPr>
              <a:t>Tipo  Platinum </a:t>
            </a:r>
            <a:r>
              <a:rPr sz="2800" spc="-5" dirty="0">
                <a:latin typeface="Segoe UI Semilight"/>
                <a:cs typeface="Segoe UI Semilight"/>
              </a:rPr>
              <a:t>fije </a:t>
            </a:r>
            <a:r>
              <a:rPr sz="2800" dirty="0">
                <a:latin typeface="Segoe UI Semilight"/>
                <a:cs typeface="Segoe UI Semilight"/>
              </a:rPr>
              <a:t>el </a:t>
            </a:r>
            <a:r>
              <a:rPr sz="2800" spc="-5" dirty="0">
                <a:latin typeface="Segoe UI Semilight"/>
                <a:cs typeface="Segoe UI Semilight"/>
              </a:rPr>
              <a:t>porcentaje </a:t>
            </a:r>
            <a:r>
              <a:rPr sz="2800" dirty="0">
                <a:latin typeface="Segoe UI Semilight"/>
                <a:cs typeface="Segoe UI Semilight"/>
              </a:rPr>
              <a:t>de </a:t>
            </a:r>
            <a:r>
              <a:rPr sz="2800" spc="-5" dirty="0">
                <a:latin typeface="Segoe UI Semilight"/>
                <a:cs typeface="Segoe UI Semilight"/>
              </a:rPr>
              <a:t>utilidades que recibirá,  </a:t>
            </a:r>
            <a:r>
              <a:rPr sz="2800" spc="-10" dirty="0">
                <a:latin typeface="Segoe UI Semilight"/>
                <a:cs typeface="Segoe UI Semilight"/>
              </a:rPr>
              <a:t>valor </a:t>
            </a:r>
            <a:r>
              <a:rPr sz="2800" spc="-5" dirty="0">
                <a:latin typeface="Segoe UI Semilight"/>
                <a:cs typeface="Segoe UI Semilight"/>
              </a:rPr>
              <a:t>que recibirán </a:t>
            </a:r>
            <a:r>
              <a:rPr sz="2800" dirty="0" err="1">
                <a:latin typeface="Segoe UI Semilight"/>
                <a:cs typeface="Segoe UI Semilight"/>
              </a:rPr>
              <a:t>en</a:t>
            </a:r>
            <a:r>
              <a:rPr sz="2800" dirty="0">
                <a:latin typeface="Segoe UI Semilight"/>
                <a:cs typeface="Segoe UI Semilight"/>
              </a:rPr>
              <a:t> </a:t>
            </a:r>
            <a:r>
              <a:rPr sz="2800" spc="-10" dirty="0">
                <a:latin typeface="Segoe UI Semilight"/>
                <a:cs typeface="Segoe UI Semilight"/>
              </a:rPr>
              <a:t>proporción </a:t>
            </a:r>
            <a:r>
              <a:rPr sz="2800" spc="-5" dirty="0">
                <a:latin typeface="Segoe UI Semilight"/>
                <a:cs typeface="Segoe UI Semilight"/>
              </a:rPr>
              <a:t>al porcentaje </a:t>
            </a:r>
            <a:r>
              <a:rPr sz="2800" dirty="0">
                <a:latin typeface="Segoe UI Semilight"/>
                <a:cs typeface="Segoe UI Semilight"/>
              </a:rPr>
              <a:t>de  participación </a:t>
            </a:r>
            <a:r>
              <a:rPr sz="2800" dirty="0" err="1">
                <a:latin typeface="Segoe UI Semilight"/>
                <a:cs typeface="Segoe UI Semilight"/>
              </a:rPr>
              <a:t>en</a:t>
            </a:r>
            <a:r>
              <a:rPr sz="2800" dirty="0">
                <a:latin typeface="Segoe UI Semilight"/>
                <a:cs typeface="Segoe UI Semilight"/>
              </a:rPr>
              <a:t> la</a:t>
            </a:r>
            <a:r>
              <a:rPr sz="2800" spc="-10" dirty="0">
                <a:latin typeface="Segoe UI Semilight"/>
                <a:cs typeface="Segoe UI Semilight"/>
              </a:rPr>
              <a:t> </a:t>
            </a:r>
            <a:r>
              <a:rPr sz="2800" spc="-5" dirty="0">
                <a:latin typeface="Segoe UI Semilight"/>
                <a:cs typeface="Segoe UI Semilight"/>
              </a:rPr>
              <a:t>sociedad.</a:t>
            </a:r>
            <a:endParaRPr sz="2800" dirty="0">
              <a:latin typeface="Segoe UI Semilight"/>
              <a:cs typeface="Segoe UI Semilight"/>
            </a:endParaRPr>
          </a:p>
        </p:txBody>
      </p:sp>
    </p:spTree>
    <p:extLst>
      <p:ext uri="{BB962C8B-B14F-4D97-AF65-F5344CB8AC3E}">
        <p14:creationId xmlns:p14="http://schemas.microsoft.com/office/powerpoint/2010/main" val="4195225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9301" y="1066721"/>
            <a:ext cx="6656705" cy="396904"/>
          </a:xfrm>
          <a:prstGeom prst="rect">
            <a:avLst/>
          </a:prstGeom>
        </p:spPr>
        <p:txBody>
          <a:bodyPr vert="horz" wrap="square" lIns="0" tIns="12065" rIns="0" bIns="0" rtlCol="0" anchor="t">
            <a:spAutoFit/>
          </a:bodyPr>
          <a:lstStyle/>
          <a:p>
            <a:pPr marL="12700">
              <a:spcBef>
                <a:spcPts val="95"/>
              </a:spcBef>
            </a:pPr>
            <a:r>
              <a:rPr sz="2500" spc="-10" dirty="0"/>
              <a:t> </a:t>
            </a:r>
            <a:r>
              <a:rPr sz="2500" spc="-20" dirty="0"/>
              <a:t>ESTATUTOS</a:t>
            </a:r>
            <a:r>
              <a:rPr sz="2500" spc="-110" dirty="0"/>
              <a:t> </a:t>
            </a:r>
            <a:r>
              <a:rPr sz="2500" spc="-5" dirty="0"/>
              <a:t>ORGANIZACIONALES</a:t>
            </a:r>
            <a:endParaRPr sz="2500" dirty="0"/>
          </a:p>
        </p:txBody>
      </p:sp>
      <p:sp>
        <p:nvSpPr>
          <p:cNvPr id="3" name="object 3"/>
          <p:cNvSpPr txBox="1"/>
          <p:nvPr/>
        </p:nvSpPr>
        <p:spPr>
          <a:xfrm>
            <a:off x="901337" y="1985554"/>
            <a:ext cx="9218199" cy="3705502"/>
          </a:xfrm>
          <a:prstGeom prst="rect">
            <a:avLst/>
          </a:prstGeom>
        </p:spPr>
        <p:txBody>
          <a:bodyPr vert="horz" wrap="square" lIns="0" tIns="108585" rIns="0" bIns="0" rtlCol="0">
            <a:spAutoFit/>
          </a:bodyPr>
          <a:lstStyle/>
          <a:p>
            <a:pPr marL="12700">
              <a:spcBef>
                <a:spcPts val="855"/>
              </a:spcBef>
              <a:tabLst>
                <a:tab pos="240665" algn="l"/>
              </a:tabLst>
            </a:pPr>
            <a:r>
              <a:rPr sz="2100" dirty="0">
                <a:latin typeface="Arial"/>
                <a:cs typeface="Arial"/>
              </a:rPr>
              <a:t>•	</a:t>
            </a:r>
            <a:r>
              <a:rPr sz="2100" spc="-5" dirty="0">
                <a:latin typeface="Segoe UI Semilight"/>
                <a:cs typeface="Segoe UI Semilight"/>
              </a:rPr>
              <a:t>Derechos </a:t>
            </a:r>
            <a:r>
              <a:rPr sz="2100" dirty="0">
                <a:latin typeface="Segoe UI Semilight"/>
                <a:cs typeface="Segoe UI Semilight"/>
              </a:rPr>
              <a:t>y </a:t>
            </a:r>
            <a:r>
              <a:rPr sz="2100" spc="-5" dirty="0">
                <a:latin typeface="Segoe UI Semilight"/>
                <a:cs typeface="Segoe UI Semilight"/>
              </a:rPr>
              <a:t>Obligaciones </a:t>
            </a:r>
            <a:r>
              <a:rPr sz="2100" dirty="0">
                <a:latin typeface="Segoe UI Semilight"/>
                <a:cs typeface="Segoe UI Semilight"/>
              </a:rPr>
              <a:t>que </a:t>
            </a:r>
            <a:r>
              <a:rPr sz="2100" spc="-5" dirty="0">
                <a:latin typeface="Segoe UI Semilight"/>
                <a:cs typeface="Segoe UI Semilight"/>
              </a:rPr>
              <a:t>confieren </a:t>
            </a:r>
            <a:r>
              <a:rPr sz="2100" spc="5" dirty="0">
                <a:latin typeface="Segoe UI Semilight"/>
                <a:cs typeface="Segoe UI Semilight"/>
              </a:rPr>
              <a:t>las </a:t>
            </a:r>
            <a:r>
              <a:rPr sz="2100" dirty="0">
                <a:latin typeface="Segoe UI Semilight"/>
                <a:cs typeface="Segoe UI Semilight"/>
              </a:rPr>
              <a:t>Acciones </a:t>
            </a:r>
            <a:r>
              <a:rPr sz="2100" spc="5" dirty="0">
                <a:latin typeface="Segoe UI Semilight"/>
                <a:cs typeface="Segoe UI Semilight"/>
              </a:rPr>
              <a:t>Tipo</a:t>
            </a:r>
            <a:r>
              <a:rPr sz="2100" spc="-140" dirty="0">
                <a:latin typeface="Segoe UI Semilight"/>
                <a:cs typeface="Segoe UI Semilight"/>
              </a:rPr>
              <a:t> </a:t>
            </a:r>
            <a:r>
              <a:rPr sz="2100" dirty="0">
                <a:latin typeface="Segoe UI Semilight"/>
                <a:cs typeface="Segoe UI Semilight"/>
              </a:rPr>
              <a:t>Gold.</a:t>
            </a:r>
          </a:p>
          <a:p>
            <a:pPr marL="240665" marR="5080" indent="-228600">
              <a:lnSpc>
                <a:spcPts val="2270"/>
              </a:lnSpc>
              <a:spcBef>
                <a:spcPts val="1040"/>
              </a:spcBef>
              <a:tabLst>
                <a:tab pos="240665" algn="l"/>
              </a:tabLst>
            </a:pPr>
            <a:r>
              <a:rPr sz="2100" dirty="0">
                <a:latin typeface="Arial"/>
                <a:cs typeface="Arial"/>
              </a:rPr>
              <a:t>•	</a:t>
            </a:r>
            <a:r>
              <a:rPr sz="2100" spc="-10" dirty="0">
                <a:latin typeface="Segoe UI Semilight"/>
                <a:cs typeface="Segoe UI Semilight"/>
              </a:rPr>
              <a:t>Derechos: </a:t>
            </a:r>
            <a:r>
              <a:rPr sz="2100" dirty="0">
                <a:latin typeface="Segoe UI Semilight"/>
                <a:cs typeface="Segoe UI Semilight"/>
              </a:rPr>
              <a:t>Las </a:t>
            </a:r>
            <a:r>
              <a:rPr sz="2100" spc="-5" dirty="0">
                <a:latin typeface="Segoe UI Semilight"/>
                <a:cs typeface="Segoe UI Semilight"/>
              </a:rPr>
              <a:t>Acciones </a:t>
            </a:r>
            <a:r>
              <a:rPr sz="2100" dirty="0">
                <a:latin typeface="Segoe UI Semilight"/>
                <a:cs typeface="Segoe UI Semilight"/>
              </a:rPr>
              <a:t>Tipo Gold </a:t>
            </a:r>
            <a:r>
              <a:rPr sz="2100" spc="-5" dirty="0">
                <a:latin typeface="Segoe UI Semilight"/>
                <a:cs typeface="Segoe UI Semilight"/>
              </a:rPr>
              <a:t>son acciones sin </a:t>
            </a:r>
            <a:r>
              <a:rPr sz="2100" spc="-10" dirty="0">
                <a:latin typeface="Segoe UI Semilight"/>
                <a:cs typeface="Segoe UI Semilight"/>
              </a:rPr>
              <a:t>derecho </a:t>
            </a:r>
            <a:r>
              <a:rPr sz="2100" dirty="0">
                <a:latin typeface="Segoe UI Semilight"/>
                <a:cs typeface="Segoe UI Semilight"/>
              </a:rPr>
              <a:t>a </a:t>
            </a:r>
            <a:r>
              <a:rPr sz="2100" spc="-15" dirty="0">
                <a:latin typeface="Segoe UI Semilight"/>
                <a:cs typeface="Segoe UI Semilight"/>
              </a:rPr>
              <a:t>voto  </a:t>
            </a:r>
            <a:r>
              <a:rPr sz="2100" dirty="0">
                <a:latin typeface="Segoe UI Semilight"/>
                <a:cs typeface="Segoe UI Semilight"/>
              </a:rPr>
              <a:t>y </a:t>
            </a:r>
            <a:r>
              <a:rPr sz="2100" spc="-5" dirty="0">
                <a:latin typeface="Segoe UI Semilight"/>
                <a:cs typeface="Segoe UI Semilight"/>
              </a:rPr>
              <a:t>únicamente </a:t>
            </a:r>
            <a:r>
              <a:rPr sz="2100" spc="-10" dirty="0">
                <a:latin typeface="Segoe UI Semilight"/>
                <a:cs typeface="Segoe UI Semilight"/>
              </a:rPr>
              <a:t>confieren </a:t>
            </a:r>
            <a:r>
              <a:rPr sz="2100" dirty="0">
                <a:latin typeface="Segoe UI Semilight"/>
                <a:cs typeface="Segoe UI Semilight"/>
              </a:rPr>
              <a:t>a </a:t>
            </a:r>
            <a:r>
              <a:rPr sz="2100" spc="-5" dirty="0">
                <a:latin typeface="Segoe UI Semilight"/>
                <a:cs typeface="Segoe UI Semilight"/>
              </a:rPr>
              <a:t>su </a:t>
            </a:r>
            <a:r>
              <a:rPr sz="2100" dirty="0">
                <a:latin typeface="Segoe UI Semilight"/>
                <a:cs typeface="Segoe UI Semilight"/>
              </a:rPr>
              <a:t>titular </a:t>
            </a:r>
            <a:r>
              <a:rPr sz="2100" spc="-5" dirty="0">
                <a:latin typeface="Segoe UI Semilight"/>
                <a:cs typeface="Segoe UI Semilight"/>
              </a:rPr>
              <a:t>los </a:t>
            </a:r>
            <a:r>
              <a:rPr sz="2100" spc="-10" dirty="0">
                <a:latin typeface="Segoe UI Semilight"/>
                <a:cs typeface="Segoe UI Semilight"/>
              </a:rPr>
              <a:t>derechos</a:t>
            </a:r>
            <a:r>
              <a:rPr sz="2100" spc="-30" dirty="0">
                <a:latin typeface="Segoe UI Semilight"/>
                <a:cs typeface="Segoe UI Semilight"/>
              </a:rPr>
              <a:t> </a:t>
            </a:r>
            <a:r>
              <a:rPr sz="2100" spc="-5" dirty="0">
                <a:latin typeface="Segoe UI Semilight"/>
                <a:cs typeface="Segoe UI Semilight"/>
              </a:rPr>
              <a:t>de:</a:t>
            </a:r>
            <a:endParaRPr sz="2100" dirty="0">
              <a:latin typeface="Segoe UI Semilight"/>
              <a:cs typeface="Segoe UI Semilight"/>
            </a:endParaRPr>
          </a:p>
          <a:p>
            <a:pPr marL="12700">
              <a:lnSpc>
                <a:spcPts val="2395"/>
              </a:lnSpc>
              <a:spcBef>
                <a:spcPts val="710"/>
              </a:spcBef>
              <a:tabLst>
                <a:tab pos="240665" algn="l"/>
                <a:tab pos="635635" algn="l"/>
                <a:tab pos="1680210" algn="l"/>
                <a:tab pos="2289810" algn="l"/>
                <a:tab pos="3074670" algn="l"/>
                <a:tab pos="4713605" algn="l"/>
                <a:tab pos="5186045" algn="l"/>
                <a:tab pos="5688965" algn="l"/>
                <a:tab pos="7023734" algn="l"/>
              </a:tabLst>
            </a:pPr>
            <a:r>
              <a:rPr sz="2100" dirty="0">
                <a:latin typeface="Arial"/>
                <a:cs typeface="Arial"/>
              </a:rPr>
              <a:t>•	</a:t>
            </a:r>
            <a:r>
              <a:rPr sz="2100" dirty="0">
                <a:latin typeface="Segoe UI Semilight"/>
                <a:cs typeface="Segoe UI Semilight"/>
              </a:rPr>
              <a:t>a)	</a:t>
            </a:r>
            <a:r>
              <a:rPr sz="2100" spc="-5" dirty="0">
                <a:latin typeface="Segoe UI Semilight"/>
                <a:cs typeface="Segoe UI Semilight"/>
              </a:rPr>
              <a:t>percibir	una	</a:t>
            </a:r>
            <a:r>
              <a:rPr sz="2100" dirty="0">
                <a:latin typeface="Segoe UI Semilight"/>
                <a:cs typeface="Segoe UI Semilight"/>
              </a:rPr>
              <a:t>parte	</a:t>
            </a:r>
            <a:r>
              <a:rPr sz="2100" spc="-15" dirty="0">
                <a:latin typeface="Segoe UI Semilight"/>
                <a:cs typeface="Segoe UI Semilight"/>
              </a:rPr>
              <a:t>proporcional	</a:t>
            </a:r>
            <a:r>
              <a:rPr sz="2100" spc="-5" dirty="0">
                <a:latin typeface="Segoe UI Semilight"/>
                <a:cs typeface="Segoe UI Semilight"/>
              </a:rPr>
              <a:t>de	los	beneficios	sociales</a:t>
            </a:r>
            <a:endParaRPr sz="2100" dirty="0">
              <a:latin typeface="Segoe UI Semilight"/>
              <a:cs typeface="Segoe UI Semilight"/>
            </a:endParaRPr>
          </a:p>
          <a:p>
            <a:pPr marL="240665">
              <a:lnSpc>
                <a:spcPts val="2395"/>
              </a:lnSpc>
            </a:pPr>
            <a:r>
              <a:rPr sz="2100" spc="-5" dirty="0">
                <a:latin typeface="Segoe UI Semilight"/>
                <a:cs typeface="Segoe UI Semilight"/>
              </a:rPr>
              <a:t>establecidos por los balances de </a:t>
            </a:r>
            <a:r>
              <a:rPr sz="2100" dirty="0">
                <a:latin typeface="Segoe UI Semilight"/>
                <a:cs typeface="Segoe UI Semilight"/>
              </a:rPr>
              <a:t>fin </a:t>
            </a:r>
            <a:r>
              <a:rPr sz="2100" spc="-5" dirty="0">
                <a:latin typeface="Segoe UI Semilight"/>
                <a:cs typeface="Segoe UI Semilight"/>
              </a:rPr>
              <a:t>de</a:t>
            </a:r>
            <a:r>
              <a:rPr sz="2100" spc="-50" dirty="0">
                <a:latin typeface="Segoe UI Semilight"/>
                <a:cs typeface="Segoe UI Semilight"/>
              </a:rPr>
              <a:t> </a:t>
            </a:r>
            <a:r>
              <a:rPr sz="2100" spc="-5" dirty="0">
                <a:latin typeface="Segoe UI Semilight"/>
                <a:cs typeface="Segoe UI Semilight"/>
              </a:rPr>
              <a:t>ejercicio;</a:t>
            </a:r>
            <a:endParaRPr sz="2100" dirty="0">
              <a:latin typeface="Segoe UI Semilight"/>
              <a:cs typeface="Segoe UI Semilight"/>
            </a:endParaRPr>
          </a:p>
          <a:p>
            <a:pPr marL="240665" marR="7620" indent="-228600" algn="just">
              <a:lnSpc>
                <a:spcPts val="2270"/>
              </a:lnSpc>
              <a:spcBef>
                <a:spcPts val="1025"/>
              </a:spcBef>
            </a:pPr>
            <a:r>
              <a:rPr sz="2100" dirty="0">
                <a:latin typeface="Arial"/>
                <a:cs typeface="Arial"/>
              </a:rPr>
              <a:t>• </a:t>
            </a:r>
            <a:r>
              <a:rPr sz="2100" spc="-5" dirty="0">
                <a:latin typeface="Segoe UI Semilight"/>
                <a:cs typeface="Segoe UI Semilight"/>
              </a:rPr>
              <a:t>b) negociar </a:t>
            </a:r>
            <a:r>
              <a:rPr sz="2100" dirty="0">
                <a:latin typeface="Segoe UI Semilight"/>
                <a:cs typeface="Segoe UI Semilight"/>
              </a:rPr>
              <a:t>las </a:t>
            </a:r>
            <a:r>
              <a:rPr sz="2100" spc="-5" dirty="0">
                <a:latin typeface="Segoe UI Semilight"/>
                <a:cs typeface="Segoe UI Semilight"/>
              </a:rPr>
              <a:t>acciones con sujeción </a:t>
            </a:r>
            <a:r>
              <a:rPr sz="2100" dirty="0">
                <a:latin typeface="Segoe UI Semilight"/>
                <a:cs typeface="Segoe UI Semilight"/>
              </a:rPr>
              <a:t>al </a:t>
            </a:r>
            <a:r>
              <a:rPr sz="2100" spc="-10" dirty="0">
                <a:latin typeface="Segoe UI Semilight"/>
                <a:cs typeface="Segoe UI Semilight"/>
              </a:rPr>
              <a:t>derecho </a:t>
            </a:r>
            <a:r>
              <a:rPr sz="2100" spc="-5" dirty="0">
                <a:latin typeface="Segoe UI Semilight"/>
                <a:cs typeface="Segoe UI Semilight"/>
              </a:rPr>
              <a:t>de </a:t>
            </a:r>
            <a:r>
              <a:rPr sz="2100" spc="-10" dirty="0">
                <a:latin typeface="Segoe UI Semilight"/>
                <a:cs typeface="Segoe UI Semilight"/>
              </a:rPr>
              <a:t>preferencia  </a:t>
            </a:r>
            <a:r>
              <a:rPr sz="2100" spc="-5" dirty="0">
                <a:latin typeface="Segoe UI Semilight"/>
                <a:cs typeface="Segoe UI Semilight"/>
              </a:rPr>
              <a:t>pactado </a:t>
            </a:r>
            <a:r>
              <a:rPr sz="2100" dirty="0" err="1">
                <a:latin typeface="Segoe UI Semilight"/>
                <a:cs typeface="Segoe UI Semilight"/>
              </a:rPr>
              <a:t>en</a:t>
            </a:r>
            <a:r>
              <a:rPr sz="2100" dirty="0">
                <a:latin typeface="Segoe UI Semilight"/>
                <a:cs typeface="Segoe UI Semilight"/>
              </a:rPr>
              <a:t> </a:t>
            </a:r>
            <a:r>
              <a:rPr sz="2100" spc="-5" dirty="0">
                <a:latin typeface="Segoe UI Semilight"/>
                <a:cs typeface="Segoe UI Semilight"/>
              </a:rPr>
              <a:t>los</a:t>
            </a:r>
            <a:r>
              <a:rPr sz="2100" spc="-40" dirty="0">
                <a:latin typeface="Segoe UI Semilight"/>
                <a:cs typeface="Segoe UI Semilight"/>
              </a:rPr>
              <a:t> </a:t>
            </a:r>
            <a:r>
              <a:rPr sz="2100" spc="-5" dirty="0">
                <a:latin typeface="Segoe UI Semilight"/>
                <a:cs typeface="Segoe UI Semilight"/>
              </a:rPr>
              <a:t>Estatutos;</a:t>
            </a:r>
            <a:endParaRPr sz="2100" dirty="0">
              <a:latin typeface="Segoe UI Semilight"/>
              <a:cs typeface="Segoe UI Semilight"/>
            </a:endParaRPr>
          </a:p>
          <a:p>
            <a:pPr marL="12700" algn="just">
              <a:spcBef>
                <a:spcPts val="725"/>
              </a:spcBef>
            </a:pPr>
            <a:r>
              <a:rPr sz="2100" dirty="0">
                <a:latin typeface="Arial"/>
                <a:cs typeface="Arial"/>
              </a:rPr>
              <a:t>• </a:t>
            </a:r>
            <a:r>
              <a:rPr sz="2100" spc="-5" dirty="0">
                <a:latin typeface="Segoe UI Semilight"/>
                <a:cs typeface="Segoe UI Semilight"/>
              </a:rPr>
              <a:t>c) </a:t>
            </a:r>
            <a:r>
              <a:rPr sz="2100" dirty="0">
                <a:latin typeface="Segoe UI Semilight"/>
                <a:cs typeface="Segoe UI Semilight"/>
              </a:rPr>
              <a:t>el </a:t>
            </a:r>
            <a:r>
              <a:rPr sz="2100" spc="-5" dirty="0">
                <a:latin typeface="Segoe UI Semilight"/>
                <a:cs typeface="Segoe UI Semilight"/>
              </a:rPr>
              <a:t>de inspeccionar </a:t>
            </a:r>
            <a:r>
              <a:rPr sz="2100" spc="-10" dirty="0">
                <a:latin typeface="Segoe UI Semilight"/>
                <a:cs typeface="Segoe UI Semilight"/>
              </a:rPr>
              <a:t>libremente </a:t>
            </a:r>
            <a:r>
              <a:rPr sz="2100" spc="-5" dirty="0">
                <a:latin typeface="Segoe UI Semilight"/>
                <a:cs typeface="Segoe UI Semilight"/>
              </a:rPr>
              <a:t>los </a:t>
            </a:r>
            <a:r>
              <a:rPr sz="2100" spc="-10" dirty="0">
                <a:latin typeface="Segoe UI Semilight"/>
                <a:cs typeface="Segoe UI Semilight"/>
              </a:rPr>
              <a:t>libros </a:t>
            </a:r>
            <a:r>
              <a:rPr sz="2100" dirty="0">
                <a:latin typeface="Segoe UI Semilight"/>
                <a:cs typeface="Segoe UI Semilight"/>
              </a:rPr>
              <a:t>y </a:t>
            </a:r>
            <a:r>
              <a:rPr sz="2100" spc="-5" dirty="0">
                <a:latin typeface="Segoe UI Semilight"/>
                <a:cs typeface="Segoe UI Semilight"/>
              </a:rPr>
              <a:t>papeles</a:t>
            </a:r>
            <a:r>
              <a:rPr sz="2100" spc="-100" dirty="0">
                <a:latin typeface="Segoe UI Semilight"/>
                <a:cs typeface="Segoe UI Semilight"/>
              </a:rPr>
              <a:t> </a:t>
            </a:r>
            <a:r>
              <a:rPr sz="2100" spc="-5" dirty="0">
                <a:latin typeface="Segoe UI Semilight"/>
                <a:cs typeface="Segoe UI Semilight"/>
              </a:rPr>
              <a:t>sociales</a:t>
            </a:r>
            <a:endParaRPr sz="2100" dirty="0">
              <a:latin typeface="Segoe UI Semilight"/>
              <a:cs typeface="Segoe UI Semilight"/>
            </a:endParaRPr>
          </a:p>
          <a:p>
            <a:pPr marL="240665" marR="6350" indent="-228600" algn="just">
              <a:lnSpc>
                <a:spcPts val="2270"/>
              </a:lnSpc>
              <a:spcBef>
                <a:spcPts val="1025"/>
              </a:spcBef>
            </a:pPr>
            <a:r>
              <a:rPr sz="2100" dirty="0">
                <a:latin typeface="Arial"/>
                <a:cs typeface="Arial"/>
              </a:rPr>
              <a:t>• </a:t>
            </a:r>
            <a:r>
              <a:rPr sz="2100" spc="-5" dirty="0">
                <a:latin typeface="Segoe UI Semilight"/>
                <a:cs typeface="Segoe UI Semilight"/>
              </a:rPr>
              <a:t>d) </a:t>
            </a:r>
            <a:r>
              <a:rPr sz="2100" dirty="0">
                <a:latin typeface="Segoe UI Semilight"/>
                <a:cs typeface="Segoe UI Semilight"/>
              </a:rPr>
              <a:t>el </a:t>
            </a:r>
            <a:r>
              <a:rPr sz="2100" spc="-5" dirty="0">
                <a:latin typeface="Segoe UI Semilight"/>
                <a:cs typeface="Segoe UI Semilight"/>
              </a:rPr>
              <a:t>de </a:t>
            </a:r>
            <a:r>
              <a:rPr sz="2100" spc="-25" dirty="0">
                <a:latin typeface="Segoe UI Semilight"/>
                <a:cs typeface="Segoe UI Semilight"/>
              </a:rPr>
              <a:t>recibir, </a:t>
            </a:r>
            <a:r>
              <a:rPr sz="2100" dirty="0" err="1">
                <a:latin typeface="Segoe UI Semilight"/>
                <a:cs typeface="Segoe UI Semilight"/>
              </a:rPr>
              <a:t>en</a:t>
            </a:r>
            <a:r>
              <a:rPr sz="2100" dirty="0">
                <a:latin typeface="Segoe UI Semilight"/>
                <a:cs typeface="Segoe UI Semilight"/>
              </a:rPr>
              <a:t> caso </a:t>
            </a:r>
            <a:r>
              <a:rPr sz="2100" spc="-5" dirty="0">
                <a:latin typeface="Segoe UI Semilight"/>
                <a:cs typeface="Segoe UI Semilight"/>
              </a:rPr>
              <a:t>de liquidación de la Sociedad, la </a:t>
            </a:r>
            <a:r>
              <a:rPr sz="2100" dirty="0">
                <a:latin typeface="Segoe UI Semilight"/>
                <a:cs typeface="Segoe UI Semilight"/>
              </a:rPr>
              <a:t>parte  </a:t>
            </a:r>
            <a:r>
              <a:rPr sz="2100" spc="-10" dirty="0">
                <a:latin typeface="Segoe UI Semilight"/>
                <a:cs typeface="Segoe UI Semilight"/>
              </a:rPr>
              <a:t>proporcional </a:t>
            </a:r>
            <a:r>
              <a:rPr sz="2100" spc="-5" dirty="0">
                <a:latin typeface="Segoe UI Semilight"/>
                <a:cs typeface="Segoe UI Semilight"/>
              </a:rPr>
              <a:t>de los </a:t>
            </a:r>
            <a:r>
              <a:rPr sz="2100" spc="-10" dirty="0">
                <a:latin typeface="Segoe UI Semilight"/>
                <a:cs typeface="Segoe UI Semilight"/>
              </a:rPr>
              <a:t>activos </a:t>
            </a:r>
            <a:r>
              <a:rPr sz="2100" spc="-5" dirty="0">
                <a:latin typeface="Segoe UI Semilight"/>
                <a:cs typeface="Segoe UI Semilight"/>
              </a:rPr>
              <a:t>sociales, una vez </a:t>
            </a:r>
            <a:r>
              <a:rPr sz="2100" spc="-10" dirty="0">
                <a:latin typeface="Segoe UI Semilight"/>
                <a:cs typeface="Segoe UI Semilight"/>
              </a:rPr>
              <a:t>pagado </a:t>
            </a:r>
            <a:r>
              <a:rPr sz="2100" dirty="0">
                <a:latin typeface="Segoe UI Semilight"/>
                <a:cs typeface="Segoe UI Semilight"/>
              </a:rPr>
              <a:t>el </a:t>
            </a:r>
            <a:r>
              <a:rPr sz="2100" spc="-15" dirty="0">
                <a:latin typeface="Segoe UI Semilight"/>
                <a:cs typeface="Segoe UI Semilight"/>
              </a:rPr>
              <a:t>pasivo  </a:t>
            </a:r>
            <a:r>
              <a:rPr sz="2100" spc="-5" dirty="0">
                <a:latin typeface="Segoe UI Semilight"/>
                <a:cs typeface="Segoe UI Semilight"/>
              </a:rPr>
              <a:t>externo de la</a:t>
            </a:r>
            <a:r>
              <a:rPr sz="2100" spc="-40" dirty="0">
                <a:latin typeface="Segoe UI Semilight"/>
                <a:cs typeface="Segoe UI Semilight"/>
              </a:rPr>
              <a:t> </a:t>
            </a:r>
            <a:r>
              <a:rPr sz="2100" spc="-5" dirty="0">
                <a:latin typeface="Segoe UI Semilight"/>
                <a:cs typeface="Segoe UI Semilight"/>
              </a:rPr>
              <a:t>Sociedad.</a:t>
            </a:r>
            <a:endParaRPr sz="2100" dirty="0">
              <a:latin typeface="Segoe UI Semilight"/>
              <a:cs typeface="Segoe UI Semilight"/>
            </a:endParaRPr>
          </a:p>
        </p:txBody>
      </p:sp>
    </p:spTree>
    <p:extLst>
      <p:ext uri="{BB962C8B-B14F-4D97-AF65-F5344CB8AC3E}">
        <p14:creationId xmlns:p14="http://schemas.microsoft.com/office/powerpoint/2010/main" val="3658127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9302" y="1061973"/>
            <a:ext cx="4700466" cy="406400"/>
          </a:xfrm>
          <a:prstGeom prst="rect">
            <a:avLst/>
          </a:prstGeom>
        </p:spPr>
        <p:txBody>
          <a:bodyPr vert="horz" wrap="square" lIns="0" tIns="12065" rIns="0" bIns="0" rtlCol="0" anchor="t">
            <a:spAutoFit/>
          </a:bodyPr>
          <a:lstStyle/>
          <a:p>
            <a:pPr marL="12700">
              <a:spcBef>
                <a:spcPts val="95"/>
              </a:spcBef>
            </a:pPr>
            <a:r>
              <a:rPr lang="es-ES" sz="2500" spc="-5" dirty="0" smtClean="0"/>
              <a:t>ESTATUTOS </a:t>
            </a:r>
            <a:r>
              <a:rPr sz="2500" spc="-5" dirty="0"/>
              <a:t>ORGANIZACIONALES</a:t>
            </a:r>
            <a:endParaRPr sz="2500" dirty="0"/>
          </a:p>
        </p:txBody>
      </p:sp>
      <p:sp>
        <p:nvSpPr>
          <p:cNvPr id="3" name="object 3"/>
          <p:cNvSpPr txBox="1"/>
          <p:nvPr/>
        </p:nvSpPr>
        <p:spPr>
          <a:xfrm>
            <a:off x="822961" y="2129246"/>
            <a:ext cx="9295308" cy="1712007"/>
          </a:xfrm>
          <a:prstGeom prst="rect">
            <a:avLst/>
          </a:prstGeom>
        </p:spPr>
        <p:txBody>
          <a:bodyPr vert="horz" wrap="square" lIns="0" tIns="49530" rIns="0" bIns="0" rtlCol="0">
            <a:spAutoFit/>
          </a:bodyPr>
          <a:lstStyle/>
          <a:p>
            <a:pPr marL="240665" marR="5080" indent="-228600" algn="just">
              <a:lnSpc>
                <a:spcPct val="90000"/>
              </a:lnSpc>
              <a:spcBef>
                <a:spcPts val="390"/>
              </a:spcBef>
            </a:pPr>
            <a:r>
              <a:rPr sz="2400" dirty="0">
                <a:latin typeface="Arial"/>
                <a:cs typeface="Arial"/>
              </a:rPr>
              <a:t>• </a:t>
            </a:r>
            <a:r>
              <a:rPr sz="2400" spc="-5" dirty="0">
                <a:latin typeface="Segoe UI Semilight"/>
                <a:cs typeface="Segoe UI Semilight"/>
              </a:rPr>
              <a:t>Derechos </a:t>
            </a:r>
            <a:r>
              <a:rPr sz="2400" dirty="0">
                <a:latin typeface="Segoe UI Semilight"/>
                <a:cs typeface="Segoe UI Semilight"/>
              </a:rPr>
              <a:t>políticos de las </a:t>
            </a:r>
            <a:r>
              <a:rPr sz="2400" spc="-5" dirty="0">
                <a:latin typeface="Segoe UI Semilight"/>
                <a:cs typeface="Segoe UI Semilight"/>
              </a:rPr>
              <a:t>Acciones </a:t>
            </a:r>
            <a:r>
              <a:rPr sz="2400" dirty="0">
                <a:latin typeface="Segoe UI Semilight"/>
                <a:cs typeface="Segoe UI Semilight"/>
              </a:rPr>
              <a:t>Tipo </a:t>
            </a:r>
            <a:r>
              <a:rPr sz="2400" spc="-5" dirty="0">
                <a:latin typeface="Segoe UI Semilight"/>
                <a:cs typeface="Segoe UI Semilight"/>
              </a:rPr>
              <a:t>Gold. </a:t>
            </a:r>
            <a:r>
              <a:rPr sz="2400" spc="-10" dirty="0">
                <a:latin typeface="Segoe UI Semilight"/>
                <a:cs typeface="Segoe UI Semilight"/>
              </a:rPr>
              <a:t>Ante </a:t>
            </a:r>
            <a:r>
              <a:rPr sz="2400" dirty="0">
                <a:latin typeface="Segoe UI Semilight"/>
                <a:cs typeface="Segoe UI Semilight"/>
              </a:rPr>
              <a:t>una  </a:t>
            </a:r>
            <a:r>
              <a:rPr sz="2400" spc="-5" dirty="0">
                <a:latin typeface="Segoe UI Semilight"/>
                <a:cs typeface="Segoe UI Semilight"/>
              </a:rPr>
              <a:t>falta </a:t>
            </a:r>
            <a:r>
              <a:rPr sz="2400" dirty="0">
                <a:latin typeface="Segoe UI Semilight"/>
                <a:cs typeface="Segoe UI Semilight"/>
              </a:rPr>
              <a:t>o </a:t>
            </a:r>
            <a:r>
              <a:rPr sz="2400" spc="-5" dirty="0">
                <a:latin typeface="Segoe UI Semilight"/>
                <a:cs typeface="Segoe UI Semilight"/>
              </a:rPr>
              <a:t>incapacidad absoluta </a:t>
            </a:r>
            <a:r>
              <a:rPr sz="2400" dirty="0">
                <a:latin typeface="Segoe UI Semilight"/>
                <a:cs typeface="Segoe UI Semilight"/>
              </a:rPr>
              <a:t>de </a:t>
            </a:r>
            <a:r>
              <a:rPr sz="2400" spc="-10" dirty="0">
                <a:latin typeface="Segoe UI Semilight"/>
                <a:cs typeface="Segoe UI Semilight"/>
              </a:rPr>
              <a:t>todos </a:t>
            </a:r>
            <a:r>
              <a:rPr sz="2400" spc="-5" dirty="0">
                <a:latin typeface="Segoe UI Semilight"/>
                <a:cs typeface="Segoe UI Semilight"/>
              </a:rPr>
              <a:t>los </a:t>
            </a:r>
            <a:r>
              <a:rPr sz="2400" spc="-10" dirty="0">
                <a:latin typeface="Segoe UI Semilight"/>
                <a:cs typeface="Segoe UI Semilight"/>
              </a:rPr>
              <a:t>titulares </a:t>
            </a:r>
            <a:r>
              <a:rPr sz="2400" dirty="0">
                <a:latin typeface="Segoe UI Semilight"/>
                <a:cs typeface="Segoe UI Semilight"/>
              </a:rPr>
              <a:t>de las  </a:t>
            </a:r>
            <a:r>
              <a:rPr sz="2400" spc="-5" dirty="0">
                <a:latin typeface="Segoe UI Semilight"/>
                <a:cs typeface="Segoe UI Semilight"/>
              </a:rPr>
              <a:t>Acciones </a:t>
            </a:r>
            <a:r>
              <a:rPr sz="2400" dirty="0">
                <a:latin typeface="Segoe UI Semilight"/>
                <a:cs typeface="Segoe UI Semilight"/>
              </a:rPr>
              <a:t>Tipo Platinum. </a:t>
            </a:r>
            <a:r>
              <a:rPr sz="2400" spc="-5" dirty="0">
                <a:latin typeface="Segoe UI Semilight"/>
                <a:cs typeface="Segoe UI Semilight"/>
              </a:rPr>
              <a:t>Solo </a:t>
            </a:r>
            <a:r>
              <a:rPr sz="2400" dirty="0" err="1">
                <a:latin typeface="Segoe UI Semilight"/>
                <a:cs typeface="Segoe UI Semilight"/>
              </a:rPr>
              <a:t>en</a:t>
            </a:r>
            <a:r>
              <a:rPr sz="2400" dirty="0">
                <a:latin typeface="Segoe UI Semilight"/>
                <a:cs typeface="Segoe UI Semilight"/>
              </a:rPr>
              <a:t> caso de </a:t>
            </a:r>
            <a:r>
              <a:rPr sz="2400" spc="-5" dirty="0">
                <a:latin typeface="Segoe UI Semilight"/>
                <a:cs typeface="Segoe UI Semilight"/>
              </a:rPr>
              <a:t>falta </a:t>
            </a:r>
            <a:r>
              <a:rPr sz="2400" dirty="0">
                <a:latin typeface="Segoe UI Semilight"/>
                <a:cs typeface="Segoe UI Semilight"/>
              </a:rPr>
              <a:t>o  </a:t>
            </a:r>
            <a:r>
              <a:rPr sz="2400" spc="-5" dirty="0">
                <a:latin typeface="Segoe UI Semilight"/>
                <a:cs typeface="Segoe UI Semilight"/>
              </a:rPr>
              <a:t>incapacidad </a:t>
            </a:r>
            <a:r>
              <a:rPr sz="2400" dirty="0">
                <a:latin typeface="Segoe UI Semilight"/>
                <a:cs typeface="Segoe UI Semilight"/>
              </a:rPr>
              <a:t>absoluta </a:t>
            </a:r>
            <a:r>
              <a:rPr sz="2400" spc="-10" dirty="0">
                <a:latin typeface="Segoe UI Semilight"/>
                <a:cs typeface="Segoe UI Semilight"/>
              </a:rPr>
              <a:t>de </a:t>
            </a:r>
            <a:r>
              <a:rPr sz="2400" spc="-5" dirty="0">
                <a:latin typeface="Segoe UI Semilight"/>
                <a:cs typeface="Segoe UI Semilight"/>
              </a:rPr>
              <a:t>todos </a:t>
            </a:r>
            <a:r>
              <a:rPr sz="2400" dirty="0">
                <a:latin typeface="Segoe UI Semilight"/>
                <a:cs typeface="Segoe UI Semilight"/>
              </a:rPr>
              <a:t>los </a:t>
            </a:r>
            <a:r>
              <a:rPr sz="2400" spc="-5" dirty="0">
                <a:latin typeface="Segoe UI Semilight"/>
                <a:cs typeface="Segoe UI Semilight"/>
              </a:rPr>
              <a:t>titulares </a:t>
            </a:r>
            <a:r>
              <a:rPr sz="2400" dirty="0">
                <a:latin typeface="Segoe UI Semilight"/>
                <a:cs typeface="Segoe UI Semilight"/>
              </a:rPr>
              <a:t>de las </a:t>
            </a:r>
            <a:r>
              <a:rPr sz="2400" spc="-5" dirty="0">
                <a:latin typeface="Segoe UI Semilight"/>
                <a:cs typeface="Segoe UI Semilight"/>
              </a:rPr>
              <a:t>Acciones  </a:t>
            </a:r>
            <a:r>
              <a:rPr sz="2400" dirty="0">
                <a:latin typeface="Segoe UI Semilight"/>
                <a:cs typeface="Segoe UI Semilight"/>
              </a:rPr>
              <a:t>Tipo Platinum, </a:t>
            </a:r>
            <a:r>
              <a:rPr sz="2400" spc="-5" dirty="0">
                <a:latin typeface="Segoe UI Semilight"/>
                <a:cs typeface="Segoe UI Semilight"/>
              </a:rPr>
              <a:t>los </a:t>
            </a:r>
            <a:r>
              <a:rPr sz="2400" spc="-10" dirty="0">
                <a:latin typeface="Segoe UI Semilight"/>
                <a:cs typeface="Segoe UI Semilight"/>
              </a:rPr>
              <a:t>titulares </a:t>
            </a:r>
            <a:r>
              <a:rPr sz="2400" dirty="0">
                <a:latin typeface="Segoe UI Semilight"/>
                <a:cs typeface="Segoe UI Semilight"/>
              </a:rPr>
              <a:t>de las </a:t>
            </a:r>
            <a:r>
              <a:rPr sz="2400" spc="-5" dirty="0">
                <a:latin typeface="Segoe UI Semilight"/>
                <a:cs typeface="Segoe UI Semilight"/>
              </a:rPr>
              <a:t>Acciones </a:t>
            </a:r>
            <a:r>
              <a:rPr sz="2400" dirty="0">
                <a:latin typeface="Segoe UI Semilight"/>
                <a:cs typeface="Segoe UI Semilight"/>
              </a:rPr>
              <a:t>Tipo </a:t>
            </a:r>
            <a:r>
              <a:rPr sz="2400" spc="-5" dirty="0">
                <a:latin typeface="Segoe UI Semilight"/>
                <a:cs typeface="Segoe UI Semilight"/>
              </a:rPr>
              <a:t>Gold  recuperarán </a:t>
            </a:r>
            <a:r>
              <a:rPr sz="2400" dirty="0">
                <a:latin typeface="Segoe UI Semilight"/>
                <a:cs typeface="Segoe UI Semilight"/>
              </a:rPr>
              <a:t>la </a:t>
            </a:r>
            <a:r>
              <a:rPr sz="2400" spc="-5" dirty="0">
                <a:latin typeface="Segoe UI Semilight"/>
                <a:cs typeface="Segoe UI Semilight"/>
              </a:rPr>
              <a:t>totalidad </a:t>
            </a:r>
            <a:r>
              <a:rPr sz="2400" dirty="0">
                <a:latin typeface="Segoe UI Semilight"/>
                <a:cs typeface="Segoe UI Semilight"/>
              </a:rPr>
              <a:t>de los </a:t>
            </a:r>
            <a:r>
              <a:rPr sz="2400" spc="-5" dirty="0">
                <a:latin typeface="Segoe UI Semilight"/>
                <a:cs typeface="Segoe UI Semilight"/>
              </a:rPr>
              <a:t>derechos</a:t>
            </a:r>
            <a:endParaRPr sz="2400" dirty="0">
              <a:latin typeface="Segoe UI Semilight"/>
              <a:cs typeface="Segoe UI Semilight"/>
            </a:endParaRPr>
          </a:p>
        </p:txBody>
      </p:sp>
    </p:spTree>
    <p:extLst>
      <p:ext uri="{BB962C8B-B14F-4D97-AF65-F5344CB8AC3E}">
        <p14:creationId xmlns:p14="http://schemas.microsoft.com/office/powerpoint/2010/main" val="295084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0240" y="609600"/>
            <a:ext cx="7353762" cy="579120"/>
          </a:xfrm>
        </p:spPr>
        <p:txBody>
          <a:bodyPr>
            <a:normAutofit fontScale="90000"/>
          </a:bodyPr>
          <a:lstStyle/>
          <a:p>
            <a:r>
              <a:rPr lang="es-ES" spc="-5" dirty="0"/>
              <a:t>ESTATUTOS ORGANIZACIONALES</a:t>
            </a:r>
            <a:endParaRPr lang="es-ES" dirty="0"/>
          </a:p>
        </p:txBody>
      </p:sp>
      <p:sp>
        <p:nvSpPr>
          <p:cNvPr id="3" name="Marcador de contenido 2"/>
          <p:cNvSpPr>
            <a:spLocks noGrp="1"/>
          </p:cNvSpPr>
          <p:nvPr>
            <p:ph idx="1"/>
          </p:nvPr>
        </p:nvSpPr>
        <p:spPr>
          <a:xfrm>
            <a:off x="677334" y="1429789"/>
            <a:ext cx="8596668" cy="5195455"/>
          </a:xfrm>
        </p:spPr>
        <p:txBody>
          <a:bodyPr>
            <a:normAutofit fontScale="92500" lnSpcReduction="10000"/>
          </a:bodyPr>
          <a:lstStyle/>
          <a:p>
            <a:r>
              <a:rPr lang="es-ES" b="1" dirty="0"/>
              <a:t>ARTÍCULO 20°.</a:t>
            </a:r>
            <a:r>
              <a:rPr lang="es-ES" dirty="0"/>
              <a:t> </a:t>
            </a:r>
            <a:r>
              <a:rPr lang="es-ES" b="1" dirty="0"/>
              <a:t>Acuerdo de accionistas</a:t>
            </a:r>
            <a:r>
              <a:rPr lang="es-ES" dirty="0"/>
              <a:t>: Los accionistas de esta sociedad se comprometen a mantener una posición de grupo unánime frente a todas las decisiones que se adopten en la sociedad, para efectos de lo cual los accionistas constituyentes y quienes adquieran la calidad de accionistas con posterioridad, acuerdan lo siguiente:</a:t>
            </a:r>
          </a:p>
          <a:p>
            <a:r>
              <a:rPr lang="es-ES" dirty="0"/>
              <a:t>1-	SINDICATO DE VOTO: En las reuniones de Asamblea de Accionistas todos los accionistas emitirán su voto en el sentido que lo determinen los titulares de las acciones Tipo </a:t>
            </a:r>
            <a:r>
              <a:rPr lang="es-ES" dirty="0" err="1"/>
              <a:t>Platinum</a:t>
            </a:r>
            <a:r>
              <a:rPr lang="es-ES" dirty="0"/>
              <a:t>.</a:t>
            </a:r>
          </a:p>
          <a:p>
            <a:r>
              <a:rPr lang="es-ES" dirty="0"/>
              <a:t>2-	</a:t>
            </a:r>
            <a:r>
              <a:rPr lang="es-ES" dirty="0" smtClean="0"/>
              <a:t>REPRESENTACIÓN</a:t>
            </a:r>
            <a:r>
              <a:rPr lang="es-ES" dirty="0"/>
              <a:t>: Otorgar mediante este documento poder irrevocable a los titulares de las acciones Tipo </a:t>
            </a:r>
            <a:r>
              <a:rPr lang="es-ES" dirty="0" err="1"/>
              <a:t>Platinum</a:t>
            </a:r>
            <a:r>
              <a:rPr lang="es-ES" dirty="0"/>
              <a:t>, para que represente a la totalidad de los accionistas en todas las reuniones ordinarias y/o extraordinarias de la Asamblea General de Accionistas, y para votar en todos los temas que sean puestos en consideración de esta última. Igual poder queda conferido por los accionistas que ingresen a la compañía con posterioridad.</a:t>
            </a:r>
          </a:p>
          <a:p>
            <a:r>
              <a:rPr lang="es-ES" b="1" dirty="0"/>
              <a:t>Parágrafo uno</a:t>
            </a:r>
            <a:r>
              <a:rPr lang="es-ES" dirty="0"/>
              <a:t>: Los titulares de las acciones Tipo </a:t>
            </a:r>
            <a:r>
              <a:rPr lang="es-ES" dirty="0" err="1"/>
              <a:t>Platinum</a:t>
            </a:r>
            <a:r>
              <a:rPr lang="es-ES" dirty="0"/>
              <a:t> podrán sustituir dicho poder a quien bien consideren, sin necesidad de autorización previa por parte de los accionistas. </a:t>
            </a:r>
            <a:r>
              <a:rPr lang="es-ES" b="1" dirty="0"/>
              <a:t>Parágrafo dos</a:t>
            </a:r>
            <a:r>
              <a:rPr lang="es-ES" dirty="0"/>
              <a:t>: Los titulares de las acciones Tipo </a:t>
            </a:r>
            <a:r>
              <a:rPr lang="es-ES" dirty="0" err="1"/>
              <a:t>Platinum</a:t>
            </a:r>
            <a:r>
              <a:rPr lang="es-ES" dirty="0"/>
              <a:t> podrán representar válidamente en las reuniones de la Asamblea las acciones de los demás accionistas, aunque sean Gerentes de la sociedad.</a:t>
            </a:r>
          </a:p>
          <a:p>
            <a:endParaRPr lang="es-ES" dirty="0"/>
          </a:p>
        </p:txBody>
      </p:sp>
    </p:spTree>
    <p:extLst>
      <p:ext uri="{BB962C8B-B14F-4D97-AF65-F5344CB8AC3E}">
        <p14:creationId xmlns:p14="http://schemas.microsoft.com/office/powerpoint/2010/main" val="25395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1033"/>
          <p:cNvSpPr txBox="1">
            <a:spLocks noChangeArrowheads="1"/>
          </p:cNvSpPr>
          <p:nvPr/>
        </p:nvSpPr>
        <p:spPr bwMode="auto">
          <a:xfrm>
            <a:off x="7505951" y="4466704"/>
            <a:ext cx="3458818"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50000"/>
              </a:spcBef>
              <a:buFont typeface="Arial" panose="020B0604020202020204" pitchFamily="34" charset="0"/>
              <a:buChar char="•"/>
            </a:pPr>
            <a:r>
              <a:rPr lang="es-MX" altLang="es-CO" sz="1600" b="1" dirty="0">
                <a:solidFill>
                  <a:srgbClr val="002060"/>
                </a:solidFill>
                <a:latin typeface="Trebuchet MS" panose="020B0603020202020204" pitchFamily="34" charset="0"/>
              </a:rPr>
              <a:t>Inseguridad Jurídica</a:t>
            </a:r>
          </a:p>
          <a:p>
            <a:pPr marL="285750" indent="-285750" eaLnBrk="1" hangingPunct="1">
              <a:spcBef>
                <a:spcPct val="50000"/>
              </a:spcBef>
              <a:buFont typeface="Arial" panose="020B0604020202020204" pitchFamily="34" charset="0"/>
              <a:buChar char="•"/>
            </a:pPr>
            <a:r>
              <a:rPr lang="es-MX" altLang="es-CO" sz="1600" b="1" dirty="0">
                <a:solidFill>
                  <a:srgbClr val="002060"/>
                </a:solidFill>
                <a:latin typeface="Trebuchet MS" panose="020B0603020202020204" pitchFamily="34" charset="0"/>
              </a:rPr>
              <a:t>Riesgos Tributarios</a:t>
            </a:r>
          </a:p>
          <a:p>
            <a:pPr marL="285750" indent="-285750" eaLnBrk="1" hangingPunct="1">
              <a:spcBef>
                <a:spcPct val="50000"/>
              </a:spcBef>
              <a:buFont typeface="Arial" panose="020B0604020202020204" pitchFamily="34" charset="0"/>
              <a:buChar char="•"/>
            </a:pPr>
            <a:r>
              <a:rPr lang="es-MX" altLang="es-CO" sz="1600" b="1" dirty="0">
                <a:solidFill>
                  <a:srgbClr val="002060"/>
                </a:solidFill>
                <a:latin typeface="Trebuchet MS" panose="020B0603020202020204" pitchFamily="34" charset="0"/>
              </a:rPr>
              <a:t>Riesgos Penales</a:t>
            </a:r>
            <a:br>
              <a:rPr lang="es-MX" altLang="es-CO" sz="1600" b="1" dirty="0">
                <a:solidFill>
                  <a:srgbClr val="002060"/>
                </a:solidFill>
                <a:latin typeface="Trebuchet MS" panose="020B0603020202020204" pitchFamily="34" charset="0"/>
              </a:rPr>
            </a:br>
            <a:endParaRPr lang="es-MX" altLang="es-CO" sz="1600" b="1" dirty="0">
              <a:solidFill>
                <a:srgbClr val="002060"/>
              </a:solidFill>
              <a:latin typeface="Trebuchet MS" panose="020B0603020202020204" pitchFamily="34" charset="0"/>
            </a:endParaRPr>
          </a:p>
        </p:txBody>
      </p:sp>
      <p:sp>
        <p:nvSpPr>
          <p:cNvPr id="69638" name="Text Box 1033"/>
          <p:cNvSpPr txBox="1">
            <a:spLocks noChangeArrowheads="1"/>
          </p:cNvSpPr>
          <p:nvPr/>
        </p:nvSpPr>
        <p:spPr bwMode="auto">
          <a:xfrm>
            <a:off x="2730751" y="2299474"/>
            <a:ext cx="6374295" cy="144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CO" sz="1600" b="1" dirty="0">
                <a:solidFill>
                  <a:srgbClr val="002060"/>
                </a:solidFill>
                <a:latin typeface="Trebuchet MS" panose="020B0603020202020204" pitchFamily="34" charset="0"/>
              </a:rPr>
              <a:t>No se necesita esperar a fallecer para que los herederos  sucedan en la propiedad de los bienes.</a:t>
            </a:r>
          </a:p>
          <a:p>
            <a:pPr algn="just" eaLnBrk="1" hangingPunct="1">
              <a:spcBef>
                <a:spcPct val="50000"/>
              </a:spcBef>
              <a:buFontTx/>
              <a:buNone/>
            </a:pPr>
            <a:r>
              <a:rPr lang="es-CO" sz="1600" b="1" dirty="0">
                <a:solidFill>
                  <a:srgbClr val="002060"/>
                </a:solidFill>
                <a:latin typeface="Trebuchet MS" panose="020B0603020202020204" pitchFamily="34" charset="0"/>
              </a:rPr>
              <a:t> Existen figuras jurídicas que permiten administrar y disponer del patrimonio, precaviendo los nocivos efectos y riesgos que tienen los procesos de sucesión por causa de muerte.</a:t>
            </a:r>
            <a:endParaRPr lang="es-MX" altLang="es-CO" sz="1600" b="1" dirty="0">
              <a:solidFill>
                <a:srgbClr val="002060"/>
              </a:solidFill>
              <a:latin typeface="Trebuchet MS" panose="020B0603020202020204" pitchFamily="34" charset="0"/>
            </a:endParaRPr>
          </a:p>
        </p:txBody>
      </p:sp>
      <p:sp>
        <p:nvSpPr>
          <p:cNvPr id="69639" name="Text Box 1033"/>
          <p:cNvSpPr txBox="1">
            <a:spLocks noChangeArrowheads="1"/>
          </p:cNvSpPr>
          <p:nvPr/>
        </p:nvSpPr>
        <p:spPr bwMode="auto">
          <a:xfrm>
            <a:off x="1539704" y="448045"/>
            <a:ext cx="9112592"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CO" sz="1800" b="1"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El patrimonio, como atributo de la personalidad, comprende todos los bienes y obligaciones del causante apreciables en dinero. Pero la propiedad sobre sus bienes se extingue al morir, aunque su patrimonio le sobrevive, pues pasa a los herederos.</a:t>
            </a:r>
            <a:endParaRPr lang="es-MX" altLang="es-CO" sz="1600" b="1" dirty="0">
              <a:solidFill>
                <a:srgbClr val="002060"/>
              </a:solidFill>
              <a:latin typeface="Trebuchet MS" panose="020B0603020202020204" pitchFamily="34" charset="0"/>
            </a:endParaRPr>
          </a:p>
        </p:txBody>
      </p:sp>
      <p:sp>
        <p:nvSpPr>
          <p:cNvPr id="8" name="Text Box 1033">
            <a:extLst>
              <a:ext uri="{FF2B5EF4-FFF2-40B4-BE49-F238E27FC236}">
                <a16:creationId xmlns:a16="http://schemas.microsoft.com/office/drawing/2014/main" id="{A63ACE1F-D5A8-47BC-BA66-9A8B29F06427}"/>
              </a:ext>
            </a:extLst>
          </p:cNvPr>
          <p:cNvSpPr txBox="1">
            <a:spLocks noChangeArrowheads="1"/>
          </p:cNvSpPr>
          <p:nvPr/>
        </p:nvSpPr>
        <p:spPr bwMode="auto">
          <a:xfrm>
            <a:off x="1539704" y="4759420"/>
            <a:ext cx="4717773"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MX" altLang="es-CO" sz="2000" b="1" dirty="0">
                <a:solidFill>
                  <a:srgbClr val="00B050"/>
                </a:solidFill>
                <a:latin typeface="Trebuchet MS" panose="020B0603020202020204" pitchFamily="34" charset="0"/>
              </a:rPr>
              <a:t>La Planeación:  Herramienta para contrarrestar riesgos y costos en transferencia de bienes.</a:t>
            </a:r>
          </a:p>
        </p:txBody>
      </p:sp>
    </p:spTree>
    <p:extLst>
      <p:ext uri="{BB962C8B-B14F-4D97-AF65-F5344CB8AC3E}">
        <p14:creationId xmlns:p14="http://schemas.microsoft.com/office/powerpoint/2010/main" val="3581030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4584" y="609600"/>
            <a:ext cx="6779418" cy="643496"/>
          </a:xfrm>
          <a:prstGeom prst="rect">
            <a:avLst/>
          </a:prstGeom>
        </p:spPr>
        <p:txBody>
          <a:bodyPr vert="horz" wrap="square" lIns="0" tIns="284657" rIns="0" bIns="0" rtlCol="0" anchor="t">
            <a:spAutoFit/>
          </a:bodyPr>
          <a:lstStyle/>
          <a:p>
            <a:pPr marL="2740660" marR="5080" indent="-2613025">
              <a:lnSpc>
                <a:spcPts val="2590"/>
              </a:lnSpc>
              <a:spcBef>
                <a:spcPts val="425"/>
              </a:spcBef>
            </a:pPr>
            <a:r>
              <a:rPr spc="-20" dirty="0"/>
              <a:t>PASOS </a:t>
            </a:r>
            <a:r>
              <a:rPr dirty="0" smtClean="0"/>
              <a:t>ESTRUCTURA</a:t>
            </a:r>
            <a:r>
              <a:rPr lang="es-ES" dirty="0" smtClean="0"/>
              <a:t> JURIDICA</a:t>
            </a:r>
            <a:endParaRPr dirty="0"/>
          </a:p>
        </p:txBody>
      </p:sp>
      <p:sp>
        <p:nvSpPr>
          <p:cNvPr id="3" name="object 3"/>
          <p:cNvSpPr txBox="1"/>
          <p:nvPr/>
        </p:nvSpPr>
        <p:spPr>
          <a:xfrm>
            <a:off x="1471354" y="1720735"/>
            <a:ext cx="7564582" cy="4321696"/>
          </a:xfrm>
          <a:prstGeom prst="rect">
            <a:avLst/>
          </a:prstGeom>
        </p:spPr>
        <p:txBody>
          <a:bodyPr vert="horz" wrap="square" lIns="0" tIns="12700" rIns="0" bIns="0" rtlCol="0">
            <a:spAutoFit/>
          </a:bodyPr>
          <a:lstStyle/>
          <a:p>
            <a:pPr marL="12700">
              <a:spcBef>
                <a:spcPts val="100"/>
              </a:spcBef>
            </a:pPr>
            <a:r>
              <a:rPr sz="2800" spc="-5" dirty="0">
                <a:latin typeface="Calibri"/>
                <a:cs typeface="Calibri"/>
              </a:rPr>
              <a:t>1. </a:t>
            </a:r>
            <a:r>
              <a:rPr sz="2800" spc="-10" dirty="0">
                <a:latin typeface="Calibri"/>
                <a:cs typeface="Calibri"/>
              </a:rPr>
              <a:t>Listado </a:t>
            </a:r>
            <a:r>
              <a:rPr sz="2800" spc="-5" dirty="0">
                <a:latin typeface="Calibri"/>
                <a:cs typeface="Calibri"/>
              </a:rPr>
              <a:t>de bienes inmuebles</a:t>
            </a:r>
            <a:r>
              <a:rPr sz="2800" spc="-330" dirty="0">
                <a:latin typeface="Calibri"/>
                <a:cs typeface="Calibri"/>
              </a:rPr>
              <a:t> </a:t>
            </a:r>
            <a:r>
              <a:rPr sz="2800" spc="-5" dirty="0">
                <a:latin typeface="Calibri"/>
                <a:cs typeface="Calibri"/>
              </a:rPr>
              <a:t>familia.</a:t>
            </a:r>
            <a:endParaRPr sz="2800" dirty="0">
              <a:latin typeface="Calibri"/>
              <a:cs typeface="Calibri"/>
            </a:endParaRPr>
          </a:p>
          <a:p>
            <a:pPr marL="12700"/>
            <a:r>
              <a:rPr sz="2800" spc="-5" dirty="0">
                <a:latin typeface="Calibri"/>
                <a:cs typeface="Calibri"/>
              </a:rPr>
              <a:t>2. Estudio de títulos bienes</a:t>
            </a:r>
            <a:r>
              <a:rPr sz="2800" spc="-360" dirty="0">
                <a:latin typeface="Calibri"/>
                <a:cs typeface="Calibri"/>
              </a:rPr>
              <a:t> </a:t>
            </a:r>
            <a:r>
              <a:rPr sz="2800" spc="-5" dirty="0">
                <a:latin typeface="Calibri"/>
                <a:cs typeface="Calibri"/>
              </a:rPr>
              <a:t>familia.</a:t>
            </a:r>
            <a:endParaRPr sz="2800" dirty="0">
              <a:latin typeface="Calibri"/>
              <a:cs typeface="Calibri"/>
            </a:endParaRPr>
          </a:p>
          <a:p>
            <a:pPr marL="12700"/>
            <a:r>
              <a:rPr sz="2800" spc="-5" dirty="0">
                <a:latin typeface="Calibri"/>
                <a:cs typeface="Calibri"/>
              </a:rPr>
              <a:t>3. </a:t>
            </a:r>
            <a:r>
              <a:rPr sz="2800" spc="-10" dirty="0">
                <a:latin typeface="Calibri"/>
                <a:cs typeface="Calibri"/>
              </a:rPr>
              <a:t>Revisión </a:t>
            </a:r>
            <a:r>
              <a:rPr sz="2800" spc="-5" dirty="0">
                <a:latin typeface="Calibri"/>
                <a:cs typeface="Calibri"/>
              </a:rPr>
              <a:t>Aspectos </a:t>
            </a:r>
            <a:r>
              <a:rPr sz="2800" spc="-10" dirty="0">
                <a:latin typeface="Calibri"/>
                <a:cs typeface="Calibri"/>
              </a:rPr>
              <a:t>jurídicos-Protección</a:t>
            </a:r>
            <a:r>
              <a:rPr sz="2800" spc="-330" dirty="0">
                <a:latin typeface="Calibri"/>
                <a:cs typeface="Calibri"/>
              </a:rPr>
              <a:t> </a:t>
            </a:r>
            <a:r>
              <a:rPr sz="2800" spc="-5" dirty="0">
                <a:latin typeface="Calibri"/>
                <a:cs typeface="Calibri"/>
              </a:rPr>
              <a:t>patrimonial.</a:t>
            </a:r>
            <a:endParaRPr sz="2800" dirty="0">
              <a:latin typeface="Calibri"/>
              <a:cs typeface="Calibri"/>
            </a:endParaRPr>
          </a:p>
          <a:p>
            <a:pPr marL="12700"/>
            <a:r>
              <a:rPr sz="2800" spc="-5" dirty="0">
                <a:latin typeface="Calibri"/>
                <a:cs typeface="Calibri"/>
              </a:rPr>
              <a:t>4. </a:t>
            </a:r>
            <a:r>
              <a:rPr sz="2800" spc="-10" dirty="0">
                <a:latin typeface="Calibri"/>
                <a:cs typeface="Calibri"/>
              </a:rPr>
              <a:t>Definición </a:t>
            </a:r>
            <a:r>
              <a:rPr sz="2800" spc="-5" dirty="0">
                <a:latin typeface="Calibri"/>
                <a:cs typeface="Calibri"/>
              </a:rPr>
              <a:t>de bienes </a:t>
            </a:r>
            <a:r>
              <a:rPr sz="2800" dirty="0">
                <a:latin typeface="Calibri"/>
                <a:cs typeface="Calibri"/>
              </a:rPr>
              <a:t>a</a:t>
            </a:r>
            <a:r>
              <a:rPr sz="2800" spc="-315" dirty="0">
                <a:latin typeface="Calibri"/>
                <a:cs typeface="Calibri"/>
              </a:rPr>
              <a:t> </a:t>
            </a:r>
            <a:r>
              <a:rPr sz="2800" spc="-10" dirty="0">
                <a:latin typeface="Calibri"/>
                <a:cs typeface="Calibri"/>
              </a:rPr>
              <a:t>incorporar</a:t>
            </a:r>
            <a:endParaRPr sz="2800" dirty="0">
              <a:latin typeface="Calibri"/>
              <a:cs typeface="Calibri"/>
            </a:endParaRPr>
          </a:p>
          <a:p>
            <a:pPr marL="12700"/>
            <a:r>
              <a:rPr sz="2800" spc="-5" dirty="0">
                <a:latin typeface="Calibri"/>
                <a:cs typeface="Calibri"/>
              </a:rPr>
              <a:t>5. </a:t>
            </a:r>
            <a:r>
              <a:rPr sz="2800" spc="-10" dirty="0">
                <a:latin typeface="Calibri"/>
                <a:cs typeface="Calibri"/>
              </a:rPr>
              <a:t>Revisión </a:t>
            </a:r>
            <a:r>
              <a:rPr sz="2800" spc="-5" dirty="0">
                <a:latin typeface="Calibri"/>
                <a:cs typeface="Calibri"/>
              </a:rPr>
              <a:t>de </a:t>
            </a:r>
            <a:r>
              <a:rPr sz="2800" spc="-15" dirty="0">
                <a:latin typeface="Calibri"/>
                <a:cs typeface="Calibri"/>
              </a:rPr>
              <a:t>avalúo </a:t>
            </a:r>
            <a:r>
              <a:rPr sz="2800" spc="-20" dirty="0">
                <a:latin typeface="Calibri"/>
                <a:cs typeface="Calibri"/>
              </a:rPr>
              <a:t>catastral </a:t>
            </a:r>
            <a:r>
              <a:rPr sz="2800" spc="-5" dirty="0">
                <a:latin typeface="Calibri"/>
                <a:cs typeface="Calibri"/>
              </a:rPr>
              <a:t>de </a:t>
            </a:r>
            <a:r>
              <a:rPr sz="2800" dirty="0">
                <a:latin typeface="Calibri"/>
                <a:cs typeface="Calibri"/>
              </a:rPr>
              <a:t>los</a:t>
            </a:r>
            <a:r>
              <a:rPr sz="2800" spc="-355" dirty="0">
                <a:latin typeface="Calibri"/>
                <a:cs typeface="Calibri"/>
              </a:rPr>
              <a:t> </a:t>
            </a:r>
            <a:r>
              <a:rPr sz="2800" spc="-5" dirty="0">
                <a:latin typeface="Calibri"/>
                <a:cs typeface="Calibri"/>
              </a:rPr>
              <a:t>activos.</a:t>
            </a:r>
            <a:endParaRPr sz="2800" dirty="0">
              <a:latin typeface="Calibri"/>
              <a:cs typeface="Calibri"/>
            </a:endParaRPr>
          </a:p>
          <a:p>
            <a:pPr marL="12700"/>
            <a:r>
              <a:rPr sz="2800" spc="-5" dirty="0">
                <a:latin typeface="Calibri"/>
                <a:cs typeface="Calibri"/>
              </a:rPr>
              <a:t>6. </a:t>
            </a:r>
            <a:r>
              <a:rPr sz="2800" spc="-10" dirty="0">
                <a:latin typeface="Calibri"/>
                <a:cs typeface="Calibri"/>
              </a:rPr>
              <a:t>Conformación capital</a:t>
            </a:r>
            <a:r>
              <a:rPr sz="2800" spc="-370" dirty="0">
                <a:latin typeface="Calibri"/>
                <a:cs typeface="Calibri"/>
              </a:rPr>
              <a:t> </a:t>
            </a:r>
            <a:r>
              <a:rPr sz="2800" spc="-5" dirty="0">
                <a:latin typeface="Calibri"/>
                <a:cs typeface="Calibri"/>
              </a:rPr>
              <a:t>sociedad.</a:t>
            </a:r>
            <a:endParaRPr sz="2800" dirty="0">
              <a:latin typeface="Calibri"/>
              <a:cs typeface="Calibri"/>
            </a:endParaRPr>
          </a:p>
          <a:p>
            <a:pPr marL="12700">
              <a:spcBef>
                <a:spcPts val="5"/>
              </a:spcBef>
            </a:pPr>
            <a:r>
              <a:rPr sz="2800" spc="-5" dirty="0">
                <a:latin typeface="Calibri"/>
                <a:cs typeface="Calibri"/>
              </a:rPr>
              <a:t>7. </a:t>
            </a:r>
            <a:r>
              <a:rPr sz="2800" spc="-10" dirty="0">
                <a:latin typeface="Calibri"/>
                <a:cs typeface="Calibri"/>
              </a:rPr>
              <a:t>Definición </a:t>
            </a:r>
            <a:r>
              <a:rPr sz="2800" spc="-5" dirty="0">
                <a:latin typeface="Calibri"/>
                <a:cs typeface="Calibri"/>
              </a:rPr>
              <a:t>final </a:t>
            </a:r>
            <a:r>
              <a:rPr sz="2800" dirty="0">
                <a:latin typeface="Calibri"/>
                <a:cs typeface="Calibri"/>
              </a:rPr>
              <a:t>, </a:t>
            </a:r>
            <a:r>
              <a:rPr sz="2800" spc="-10" dirty="0">
                <a:latin typeface="Calibri"/>
                <a:cs typeface="Calibri"/>
              </a:rPr>
              <a:t>pago </a:t>
            </a:r>
            <a:r>
              <a:rPr sz="2800" dirty="0">
                <a:latin typeface="Calibri"/>
                <a:cs typeface="Calibri"/>
              </a:rPr>
              <a:t>y </a:t>
            </a:r>
            <a:r>
              <a:rPr sz="2800" spc="-5" dirty="0">
                <a:latin typeface="Calibri"/>
                <a:cs typeface="Calibri"/>
              </a:rPr>
              <a:t>creación</a:t>
            </a:r>
            <a:r>
              <a:rPr sz="2800" spc="-350" dirty="0">
                <a:latin typeface="Calibri"/>
                <a:cs typeface="Calibri"/>
              </a:rPr>
              <a:t> </a:t>
            </a:r>
            <a:r>
              <a:rPr sz="2800" spc="-5" dirty="0">
                <a:latin typeface="Calibri"/>
                <a:cs typeface="Calibri"/>
              </a:rPr>
              <a:t>sociedad.</a:t>
            </a:r>
            <a:endParaRPr sz="2800" dirty="0">
              <a:latin typeface="Calibri"/>
              <a:cs typeface="Calibri"/>
            </a:endParaRPr>
          </a:p>
          <a:p>
            <a:pPr marL="12700"/>
            <a:r>
              <a:rPr sz="2800" spc="-5" dirty="0">
                <a:latin typeface="Calibri"/>
                <a:cs typeface="Calibri"/>
              </a:rPr>
              <a:t>8. </a:t>
            </a:r>
            <a:r>
              <a:rPr sz="2800" spc="-10" dirty="0">
                <a:latin typeface="Calibri"/>
                <a:cs typeface="Calibri"/>
              </a:rPr>
              <a:t>Revisión </a:t>
            </a:r>
            <a:r>
              <a:rPr sz="2800" spc="-5" dirty="0">
                <a:latin typeface="Calibri"/>
                <a:cs typeface="Calibri"/>
              </a:rPr>
              <a:t>escritura</a:t>
            </a:r>
            <a:r>
              <a:rPr sz="2800" spc="-360" dirty="0">
                <a:latin typeface="Calibri"/>
                <a:cs typeface="Calibri"/>
              </a:rPr>
              <a:t> </a:t>
            </a:r>
            <a:r>
              <a:rPr sz="2800" spc="-5" dirty="0">
                <a:latin typeface="Calibri"/>
                <a:cs typeface="Calibri"/>
              </a:rPr>
              <a:t>final.</a:t>
            </a:r>
            <a:endParaRPr sz="2800" dirty="0">
              <a:latin typeface="Calibri"/>
              <a:cs typeface="Calibri"/>
            </a:endParaRPr>
          </a:p>
          <a:p>
            <a:pPr marL="12700"/>
            <a:r>
              <a:rPr sz="2800" spc="-5" dirty="0">
                <a:latin typeface="Calibri"/>
                <a:cs typeface="Calibri"/>
              </a:rPr>
              <a:t>9. </a:t>
            </a:r>
            <a:r>
              <a:rPr sz="2800" spc="-10" dirty="0">
                <a:latin typeface="Calibri"/>
                <a:cs typeface="Calibri"/>
              </a:rPr>
              <a:t>Acompañamiento </a:t>
            </a:r>
            <a:r>
              <a:rPr sz="2800" dirty="0">
                <a:latin typeface="Calibri"/>
                <a:cs typeface="Calibri"/>
              </a:rPr>
              <a:t>a </a:t>
            </a:r>
            <a:r>
              <a:rPr sz="2800" spc="-10" dirty="0">
                <a:latin typeface="Calibri"/>
                <a:cs typeface="Calibri"/>
              </a:rPr>
              <a:t>notaría </a:t>
            </a:r>
            <a:r>
              <a:rPr sz="2800" dirty="0">
                <a:latin typeface="Calibri"/>
                <a:cs typeface="Calibri"/>
              </a:rPr>
              <a:t>y a </a:t>
            </a:r>
            <a:r>
              <a:rPr sz="2800" spc="-5" dirty="0">
                <a:latin typeface="Calibri"/>
                <a:cs typeface="Calibri"/>
              </a:rPr>
              <a:t>entidades</a:t>
            </a:r>
            <a:r>
              <a:rPr sz="2800" spc="-350" dirty="0">
                <a:latin typeface="Calibri"/>
                <a:cs typeface="Calibri"/>
              </a:rPr>
              <a:t> </a:t>
            </a:r>
            <a:r>
              <a:rPr sz="2800" spc="-10" dirty="0">
                <a:latin typeface="Calibri"/>
                <a:cs typeface="Calibri"/>
              </a:rPr>
              <a:t>legales</a:t>
            </a:r>
            <a:endParaRPr sz="2800" dirty="0">
              <a:latin typeface="Calibri"/>
              <a:cs typeface="Calibri"/>
            </a:endParaRPr>
          </a:p>
        </p:txBody>
      </p:sp>
    </p:spTree>
    <p:extLst>
      <p:ext uri="{BB962C8B-B14F-4D97-AF65-F5344CB8AC3E}">
        <p14:creationId xmlns:p14="http://schemas.microsoft.com/office/powerpoint/2010/main" val="4104418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6518" y="711729"/>
            <a:ext cx="6779418" cy="643496"/>
          </a:xfrm>
          <a:prstGeom prst="rect">
            <a:avLst/>
          </a:prstGeom>
        </p:spPr>
        <p:txBody>
          <a:bodyPr vert="horz" wrap="square" lIns="0" tIns="284657" rIns="0" bIns="0" rtlCol="0" anchor="t">
            <a:spAutoFit/>
          </a:bodyPr>
          <a:lstStyle/>
          <a:p>
            <a:pPr marL="2740660" marR="5080" indent="-2613025">
              <a:lnSpc>
                <a:spcPts val="2590"/>
              </a:lnSpc>
              <a:spcBef>
                <a:spcPts val="425"/>
              </a:spcBef>
            </a:pPr>
            <a:r>
              <a:rPr lang="es-ES" dirty="0" smtClean="0"/>
              <a:t>CONVENIOS INTERNACIONALES</a:t>
            </a:r>
            <a:endParaRPr dirty="0"/>
          </a:p>
        </p:txBody>
      </p:sp>
      <p:sp>
        <p:nvSpPr>
          <p:cNvPr id="3" name="object 3"/>
          <p:cNvSpPr txBox="1"/>
          <p:nvPr/>
        </p:nvSpPr>
        <p:spPr>
          <a:xfrm>
            <a:off x="1707182" y="2413066"/>
            <a:ext cx="7564582" cy="2662267"/>
          </a:xfrm>
          <a:prstGeom prst="rect">
            <a:avLst/>
          </a:prstGeom>
        </p:spPr>
        <p:txBody>
          <a:bodyPr vert="horz" wrap="square" lIns="0" tIns="12700" rIns="0" bIns="0" rtlCol="0">
            <a:spAutoFit/>
          </a:bodyPr>
          <a:lstStyle/>
          <a:p>
            <a:pPr marL="527050" indent="-514350">
              <a:spcBef>
                <a:spcPts val="100"/>
              </a:spcBef>
              <a:buFont typeface="+mj-lt"/>
              <a:buAutoNum type="arabicPeriod"/>
            </a:pPr>
            <a:r>
              <a:rPr lang="es-ES" sz="2800" spc="-5" dirty="0" smtClean="0">
                <a:latin typeface="Calibri"/>
                <a:cs typeface="Calibri"/>
              </a:rPr>
              <a:t>EVITAR LA DOBLE IMPOSICION </a:t>
            </a:r>
          </a:p>
          <a:p>
            <a:pPr marL="527050" indent="-514350">
              <a:spcBef>
                <a:spcPts val="100"/>
              </a:spcBef>
              <a:buFont typeface="+mj-lt"/>
              <a:buAutoNum type="arabicPeriod"/>
            </a:pPr>
            <a:r>
              <a:rPr lang="es-ES" sz="2800" spc="-5" dirty="0" smtClean="0">
                <a:latin typeface="Calibri"/>
                <a:cs typeface="Calibri"/>
              </a:rPr>
              <a:t>Impuestos comprendidos: Renta y Patrimonio</a:t>
            </a:r>
          </a:p>
          <a:p>
            <a:pPr marL="527050" indent="-514350">
              <a:spcBef>
                <a:spcPts val="100"/>
              </a:spcBef>
              <a:buFont typeface="+mj-lt"/>
              <a:buAutoNum type="arabicPeriod"/>
            </a:pPr>
            <a:r>
              <a:rPr lang="es-ES" sz="2800" spc="-5" dirty="0" smtClean="0">
                <a:latin typeface="Calibri"/>
                <a:cs typeface="Calibri"/>
              </a:rPr>
              <a:t>Personas Naturales (físicas) y personas jurídicas</a:t>
            </a:r>
          </a:p>
          <a:p>
            <a:pPr marL="527050" indent="-514350">
              <a:spcBef>
                <a:spcPts val="100"/>
              </a:spcBef>
              <a:buFont typeface="+mj-lt"/>
              <a:buAutoNum type="arabicPeriod"/>
            </a:pPr>
            <a:r>
              <a:rPr lang="es-ES" sz="2800" spc="-5" dirty="0" smtClean="0">
                <a:latin typeface="Calibri"/>
                <a:cs typeface="Calibri"/>
              </a:rPr>
              <a:t>Se suscribe el territorio</a:t>
            </a:r>
          </a:p>
          <a:p>
            <a:pPr marL="527050" indent="-514350">
              <a:spcBef>
                <a:spcPts val="100"/>
              </a:spcBef>
              <a:buFont typeface="+mj-lt"/>
              <a:buAutoNum type="arabicPeriod"/>
            </a:pPr>
            <a:endParaRPr lang="es-ES" sz="2800" spc="-5" dirty="0" smtClean="0">
              <a:latin typeface="Calibri"/>
              <a:cs typeface="Calibri"/>
            </a:endParaRPr>
          </a:p>
          <a:p>
            <a:pPr marL="527050" indent="-514350">
              <a:spcBef>
                <a:spcPts val="100"/>
              </a:spcBef>
              <a:buFont typeface="+mj-lt"/>
              <a:buAutoNum type="arabicPeriod"/>
            </a:pPr>
            <a:endParaRPr sz="2800" dirty="0">
              <a:latin typeface="Calibri"/>
              <a:cs typeface="Calibri"/>
            </a:endParaRPr>
          </a:p>
        </p:txBody>
      </p:sp>
    </p:spTree>
    <p:extLst>
      <p:ext uri="{BB962C8B-B14F-4D97-AF65-F5344CB8AC3E}">
        <p14:creationId xmlns:p14="http://schemas.microsoft.com/office/powerpoint/2010/main" val="3061181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765166" y="989360"/>
            <a:ext cx="9144000" cy="1845280"/>
          </a:xfrm>
        </p:spPr>
        <p:txBody>
          <a:bodyPr/>
          <a:lstStyle/>
          <a:p>
            <a:r>
              <a:rPr lang="es-ES" dirty="0" smtClean="0"/>
              <a:t>REFORMA TRIBUTARIA-PARA LA JUSTICIA SOCIAL</a:t>
            </a:r>
            <a:endParaRPr lang="es-ES" dirty="0"/>
          </a:p>
        </p:txBody>
      </p:sp>
      <p:sp>
        <p:nvSpPr>
          <p:cNvPr id="5" name="Subtítulo 4"/>
          <p:cNvSpPr>
            <a:spLocks noGrp="1"/>
          </p:cNvSpPr>
          <p:nvPr>
            <p:ph type="subTitle" idx="1"/>
          </p:nvPr>
        </p:nvSpPr>
        <p:spPr>
          <a:xfrm>
            <a:off x="1524000" y="3775166"/>
            <a:ext cx="8060575" cy="1877488"/>
          </a:xfrm>
        </p:spPr>
        <p:txBody>
          <a:bodyPr>
            <a:normAutofit/>
          </a:bodyPr>
          <a:lstStyle/>
          <a:p>
            <a:endParaRPr lang="es-ES" dirty="0" smtClean="0"/>
          </a:p>
          <a:p>
            <a:r>
              <a:rPr lang="es-ES" dirty="0" smtClean="0"/>
              <a:t>UNIVERSIDAD DE MANIZALES</a:t>
            </a:r>
          </a:p>
          <a:p>
            <a:r>
              <a:rPr lang="es-ES" dirty="0" smtClean="0"/>
              <a:t>ALEXANDER DE JESUS AGUIRRE ALZATE</a:t>
            </a:r>
          </a:p>
          <a:p>
            <a:r>
              <a:rPr lang="es-ES" dirty="0" smtClean="0"/>
              <a:t>MAGISTER EN TRIBUTARIA</a:t>
            </a:r>
          </a:p>
          <a:p>
            <a:endParaRPr lang="es-ES" dirty="0"/>
          </a:p>
        </p:txBody>
      </p:sp>
    </p:spTree>
    <p:extLst>
      <p:ext uri="{BB962C8B-B14F-4D97-AF65-F5344CB8AC3E}">
        <p14:creationId xmlns:p14="http://schemas.microsoft.com/office/powerpoint/2010/main" val="3770603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0204"/>
            <a:ext cx="10515600" cy="798021"/>
          </a:xfrm>
        </p:spPr>
        <p:txBody>
          <a:bodyPr>
            <a:normAutofit/>
          </a:bodyPr>
          <a:lstStyle/>
          <a:p>
            <a:pPr algn="ctr"/>
            <a:r>
              <a:rPr lang="es-ES" sz="3200" b="1" dirty="0" smtClean="0"/>
              <a:t>REFORMA TRIBUTARIA-PARA LA JUSTICIA SOCIAL</a:t>
            </a:r>
            <a:endParaRPr lang="es-ES" sz="3200" b="1" dirty="0"/>
          </a:p>
        </p:txBody>
      </p:sp>
      <p:graphicFrame>
        <p:nvGraphicFramePr>
          <p:cNvPr id="4" name="Tabla 3"/>
          <p:cNvGraphicFramePr>
            <a:graphicFrameLocks noGrp="1"/>
          </p:cNvGraphicFramePr>
          <p:nvPr>
            <p:extLst/>
          </p:nvPr>
        </p:nvGraphicFramePr>
        <p:xfrm>
          <a:off x="1197033" y="1762299"/>
          <a:ext cx="9767454" cy="4189614"/>
        </p:xfrm>
        <a:graphic>
          <a:graphicData uri="http://schemas.openxmlformats.org/drawingml/2006/table">
            <a:tbl>
              <a:tblPr firstRow="1" firstCol="1" bandRow="1">
                <a:tableStyleId>{5C22544A-7EE6-4342-B048-85BDC9FD1C3A}</a:tableStyleId>
              </a:tblPr>
              <a:tblGrid>
                <a:gridCol w="4883727">
                  <a:extLst>
                    <a:ext uri="{9D8B030D-6E8A-4147-A177-3AD203B41FA5}">
                      <a16:colId xmlns:a16="http://schemas.microsoft.com/office/drawing/2014/main" val="1297319315"/>
                    </a:ext>
                  </a:extLst>
                </a:gridCol>
                <a:gridCol w="4883727">
                  <a:extLst>
                    <a:ext uri="{9D8B030D-6E8A-4147-A177-3AD203B41FA5}">
                      <a16:colId xmlns:a16="http://schemas.microsoft.com/office/drawing/2014/main" val="2693067828"/>
                    </a:ext>
                  </a:extLst>
                </a:gridCol>
              </a:tblGrid>
              <a:tr h="4189614">
                <a:tc>
                  <a:txBody>
                    <a:bodyPr/>
                    <a:lstStyle/>
                    <a:p>
                      <a:pPr algn="just"/>
                      <a:r>
                        <a:rPr lang="es-ES" sz="1800" dirty="0">
                          <a:solidFill>
                            <a:schemeClr val="tx1"/>
                          </a:solidFill>
                          <a:effectLst/>
                        </a:rPr>
                        <a:t>Modificado- 10. El veinticinco por ciento (25%) del valor total de los pagos laborales, </a:t>
                      </a:r>
                      <a:r>
                        <a:rPr lang="es-ES" sz="1800" dirty="0">
                          <a:solidFill>
                            <a:schemeClr val="tx1"/>
                          </a:solidFill>
                          <a:effectLst/>
                          <a:highlight>
                            <a:srgbClr val="00FFFF"/>
                          </a:highlight>
                        </a:rPr>
                        <a:t>limitada mensualmente</a:t>
                      </a:r>
                      <a:r>
                        <a:rPr lang="es-ES" sz="1800" dirty="0">
                          <a:solidFill>
                            <a:schemeClr val="tx1"/>
                          </a:solidFill>
                          <a:effectLst/>
                        </a:rPr>
                        <a:t> a doscientas cuarenta (240) UVT. (2.880 </a:t>
                      </a:r>
                      <a:r>
                        <a:rPr lang="es-ES" sz="1800" dirty="0" err="1">
                          <a:solidFill>
                            <a:schemeClr val="tx1"/>
                          </a:solidFill>
                          <a:effectLst/>
                        </a:rPr>
                        <a:t>uvt</a:t>
                      </a:r>
                      <a:r>
                        <a:rPr lang="es-ES" sz="1800" dirty="0">
                          <a:solidFill>
                            <a:schemeClr val="tx1"/>
                          </a:solidFill>
                          <a:effectLst/>
                        </a:rPr>
                        <a:t>)</a:t>
                      </a:r>
                    </a:p>
                    <a:p>
                      <a:pPr algn="just"/>
                      <a:r>
                        <a:rPr lang="es-ES" sz="1800" dirty="0">
                          <a:solidFill>
                            <a:schemeClr val="tx1"/>
                          </a:solidFill>
                          <a:effectLst/>
                        </a:rPr>
                        <a:t>El cálculo de esta renta exenta se efectuará una vez se detraiga del valor total de los pagos laborales recibidos por el trabajador, los ingresos no constitutivos de renta, las deducciones y las demás rentas exentas diferentes a la establecida en el presente numeral</a:t>
                      </a:r>
                    </a:p>
                    <a:p>
                      <a:pPr algn="just">
                        <a:lnSpc>
                          <a:spcPct val="107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es-ES" sz="1800" dirty="0">
                          <a:solidFill>
                            <a:schemeClr val="tx1"/>
                          </a:solidFill>
                          <a:effectLst/>
                        </a:rPr>
                        <a:t>Modificado- 10. El veinticinco por ciento (25%) del valor total de los pagos laborales, </a:t>
                      </a:r>
                      <a:r>
                        <a:rPr lang="es-ES" sz="1800" dirty="0">
                          <a:solidFill>
                            <a:schemeClr val="tx1"/>
                          </a:solidFill>
                          <a:effectLst/>
                          <a:highlight>
                            <a:srgbClr val="00FFFF"/>
                          </a:highlight>
                        </a:rPr>
                        <a:t>limitada anualmente</a:t>
                      </a:r>
                      <a:r>
                        <a:rPr lang="es-ES" sz="1800" dirty="0">
                          <a:solidFill>
                            <a:schemeClr val="tx1"/>
                          </a:solidFill>
                          <a:effectLst/>
                        </a:rPr>
                        <a:t> a setecientos noventa (790) UVT.</a:t>
                      </a:r>
                    </a:p>
                    <a:p>
                      <a:pPr algn="just"/>
                      <a:endParaRPr lang="es-ES" sz="1800" dirty="0" smtClean="0">
                        <a:solidFill>
                          <a:schemeClr val="tx1"/>
                        </a:solidFill>
                        <a:effectLst/>
                      </a:endParaRPr>
                    </a:p>
                    <a:p>
                      <a:pPr algn="just"/>
                      <a:r>
                        <a:rPr lang="es-ES" sz="1800" dirty="0" smtClean="0">
                          <a:solidFill>
                            <a:schemeClr val="tx1"/>
                          </a:solidFill>
                          <a:effectLst/>
                        </a:rPr>
                        <a:t>El </a:t>
                      </a:r>
                      <a:r>
                        <a:rPr lang="es-ES" sz="1800" dirty="0">
                          <a:solidFill>
                            <a:schemeClr val="tx1"/>
                          </a:solidFill>
                          <a:effectLst/>
                        </a:rPr>
                        <a:t>cálculo de esta renta exenta se efectuará una vez se detraiga del valor total de los pagos laborales recibidos por el trabajador, los ingresos no constitutivos de renta, las deducciones y las demás rentas exentas diferentes a la establecida en el presente numeral</a:t>
                      </a:r>
                    </a:p>
                    <a:p>
                      <a:pPr algn="just">
                        <a:lnSpc>
                          <a:spcPct val="107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77530061"/>
                  </a:ext>
                </a:extLst>
              </a:tr>
            </a:tbl>
          </a:graphicData>
        </a:graphic>
      </p:graphicFrame>
    </p:spTree>
    <p:extLst>
      <p:ext uri="{BB962C8B-B14F-4D97-AF65-F5344CB8AC3E}">
        <p14:creationId xmlns:p14="http://schemas.microsoft.com/office/powerpoint/2010/main" val="1286547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0204"/>
            <a:ext cx="10515600" cy="798021"/>
          </a:xfrm>
        </p:spPr>
        <p:txBody>
          <a:bodyPr>
            <a:normAutofit/>
          </a:bodyPr>
          <a:lstStyle/>
          <a:p>
            <a:pPr algn="ctr"/>
            <a:r>
              <a:rPr lang="es-ES" sz="3200" b="1" dirty="0" smtClean="0"/>
              <a:t>REFORMA TRIBUTARIA-PARA LA JUSTICIA SOCIAL</a:t>
            </a:r>
            <a:endParaRPr lang="es-ES" sz="3200" b="1" dirty="0"/>
          </a:p>
        </p:txBody>
      </p:sp>
      <p:graphicFrame>
        <p:nvGraphicFramePr>
          <p:cNvPr id="4" name="Tabla 3"/>
          <p:cNvGraphicFramePr>
            <a:graphicFrameLocks noGrp="1"/>
          </p:cNvGraphicFramePr>
          <p:nvPr>
            <p:extLst>
              <p:ext uri="{D42A27DB-BD31-4B8C-83A1-F6EECF244321}">
                <p14:modId xmlns:p14="http://schemas.microsoft.com/office/powerpoint/2010/main" val="4243404099"/>
              </p:ext>
            </p:extLst>
          </p:nvPr>
        </p:nvGraphicFramePr>
        <p:xfrm>
          <a:off x="1197033" y="1388225"/>
          <a:ext cx="9767454" cy="5348855"/>
        </p:xfrm>
        <a:graphic>
          <a:graphicData uri="http://schemas.openxmlformats.org/drawingml/2006/table">
            <a:tbl>
              <a:tblPr firstRow="1" firstCol="1" bandRow="1">
                <a:tableStyleId>{5C22544A-7EE6-4342-B048-85BDC9FD1C3A}</a:tableStyleId>
              </a:tblPr>
              <a:tblGrid>
                <a:gridCol w="4883727">
                  <a:extLst>
                    <a:ext uri="{9D8B030D-6E8A-4147-A177-3AD203B41FA5}">
                      <a16:colId xmlns:a16="http://schemas.microsoft.com/office/drawing/2014/main" val="1297319315"/>
                    </a:ext>
                  </a:extLst>
                </a:gridCol>
                <a:gridCol w="4883727">
                  <a:extLst>
                    <a:ext uri="{9D8B030D-6E8A-4147-A177-3AD203B41FA5}">
                      <a16:colId xmlns:a16="http://schemas.microsoft.com/office/drawing/2014/main" val="2693067828"/>
                    </a:ext>
                  </a:extLst>
                </a:gridCol>
              </a:tblGrid>
              <a:tr h="5348855">
                <a:tc>
                  <a:txBody>
                    <a:bodyPr/>
                    <a:lstStyle/>
                    <a:p>
                      <a:pPr algn="just">
                        <a:lnSpc>
                          <a:spcPct val="107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0"/>
                        </a:spcAft>
                      </a:pPr>
                      <a:r>
                        <a:rPr lang="es-MX" dirty="0" smtClean="0">
                          <a:solidFill>
                            <a:schemeClr val="tx1"/>
                          </a:solidFill>
                        </a:rPr>
                        <a:t>PARÁGRAFO 3. Para tener derecho a la exención consagrada en el numeral 5 de este artículo, el contribuyente debe cumplir los requisitos necesarios para acceder a la pensión, de acuerdo con la Ley 100 de 1993. 2 El tratamiento previsto en el numeral 5 del presente artículo será aplicable a los ingresos derivados de pensiones, ahorro para la vejez en sistemas de renta vitalicia, y asimiladas, obtenidas en el exterior o en organismos multilaterales. PARÁGRAFO 5. La exención prevista en el numeral 10 también procede en relación con las rentas de trabajo que no provengan de una relación laboral o legal y reglamentaria. ARTÍCULO 3°. Modifíquese el artículo 242 del E.T</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577530061"/>
                  </a:ext>
                </a:extLst>
              </a:tr>
            </a:tbl>
          </a:graphicData>
        </a:graphic>
      </p:graphicFrame>
    </p:spTree>
    <p:extLst>
      <p:ext uri="{BB962C8B-B14F-4D97-AF65-F5344CB8AC3E}">
        <p14:creationId xmlns:p14="http://schemas.microsoft.com/office/powerpoint/2010/main" val="4116493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1163781" y="3790605"/>
          <a:ext cx="5037516" cy="2920287"/>
        </p:xfrm>
        <a:graphic>
          <a:graphicData uri="http://schemas.openxmlformats.org/drawingml/2006/table">
            <a:tbl>
              <a:tblPr firstRow="1" firstCol="1" bandRow="1">
                <a:tableStyleId>{5C22544A-7EE6-4342-B048-85BDC9FD1C3A}</a:tableStyleId>
              </a:tblPr>
              <a:tblGrid>
                <a:gridCol w="1259379">
                  <a:extLst>
                    <a:ext uri="{9D8B030D-6E8A-4147-A177-3AD203B41FA5}">
                      <a16:colId xmlns:a16="http://schemas.microsoft.com/office/drawing/2014/main" val="2770266464"/>
                    </a:ext>
                  </a:extLst>
                </a:gridCol>
                <a:gridCol w="1259379">
                  <a:extLst>
                    <a:ext uri="{9D8B030D-6E8A-4147-A177-3AD203B41FA5}">
                      <a16:colId xmlns:a16="http://schemas.microsoft.com/office/drawing/2014/main" val="3085057952"/>
                    </a:ext>
                  </a:extLst>
                </a:gridCol>
                <a:gridCol w="1259379">
                  <a:extLst>
                    <a:ext uri="{9D8B030D-6E8A-4147-A177-3AD203B41FA5}">
                      <a16:colId xmlns:a16="http://schemas.microsoft.com/office/drawing/2014/main" val="1752756845"/>
                    </a:ext>
                  </a:extLst>
                </a:gridCol>
                <a:gridCol w="1259379">
                  <a:extLst>
                    <a:ext uri="{9D8B030D-6E8A-4147-A177-3AD203B41FA5}">
                      <a16:colId xmlns:a16="http://schemas.microsoft.com/office/drawing/2014/main" val="2692079738"/>
                    </a:ext>
                  </a:extLst>
                </a:gridCol>
              </a:tblGrid>
              <a:tr h="483758">
                <a:tc gridSpan="2">
                  <a:txBody>
                    <a:bodyPr/>
                    <a:lstStyle/>
                    <a:p>
                      <a:pPr>
                        <a:lnSpc>
                          <a:spcPct val="107000"/>
                        </a:lnSpc>
                        <a:spcAft>
                          <a:spcPts val="0"/>
                        </a:spcAft>
                      </a:pPr>
                      <a:r>
                        <a:rPr lang="es-ES" sz="1200" dirty="0">
                          <a:effectLst/>
                        </a:rPr>
                        <a:t>Rangos UVT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S"/>
                    </a:p>
                  </a:txBody>
                  <a:tcPr/>
                </a:tc>
                <a:tc rowSpan="2">
                  <a:txBody>
                    <a:bodyPr/>
                    <a:lstStyle/>
                    <a:p>
                      <a:pPr>
                        <a:lnSpc>
                          <a:spcPct val="107000"/>
                        </a:lnSpc>
                        <a:spcAft>
                          <a:spcPts val="0"/>
                        </a:spcAft>
                      </a:pPr>
                      <a:r>
                        <a:rPr lang="es-ES" sz="1200" dirty="0">
                          <a:effectLst/>
                        </a:rPr>
                        <a:t>Tarifa Marginal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nSpc>
                          <a:spcPct val="107000"/>
                        </a:lnSpc>
                        <a:spcAft>
                          <a:spcPts val="0"/>
                        </a:spcAft>
                      </a:pPr>
                      <a:r>
                        <a:rPr lang="es-ES" sz="1200" dirty="0">
                          <a:effectLst/>
                        </a:rPr>
                        <a:t>Impuesto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96371737"/>
                  </a:ext>
                </a:extLst>
              </a:tr>
              <a:tr h="483758">
                <a:tc>
                  <a:txBody>
                    <a:bodyPr/>
                    <a:lstStyle/>
                    <a:p>
                      <a:pPr>
                        <a:lnSpc>
                          <a:spcPct val="107000"/>
                        </a:lnSpc>
                        <a:spcAft>
                          <a:spcPts val="0"/>
                        </a:spcAft>
                      </a:pPr>
                      <a:r>
                        <a:rPr lang="es-ES" sz="1200">
                          <a:effectLst/>
                        </a:rPr>
                        <a:t>Desde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Hasta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563321632"/>
                  </a:ext>
                </a:extLst>
              </a:tr>
              <a:tr h="483758">
                <a:tc>
                  <a:txBody>
                    <a:bodyPr/>
                    <a:lstStyle/>
                    <a:p>
                      <a:pPr>
                        <a:lnSpc>
                          <a:spcPct val="107000"/>
                        </a:lnSpc>
                        <a:spcAft>
                          <a:spcPts val="0"/>
                        </a:spcAft>
                      </a:pPr>
                      <a:r>
                        <a:rPr lang="es-ES" sz="1200">
                          <a:effectLst/>
                        </a:rPr>
                        <a:t>&gt;0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dirty="0">
                          <a:effectLst/>
                        </a:rPr>
                        <a:t>300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683880"/>
                  </a:ext>
                </a:extLst>
              </a:tr>
              <a:tr h="1469013">
                <a:tc>
                  <a:txBody>
                    <a:bodyPr/>
                    <a:lstStyle/>
                    <a:p>
                      <a:pPr>
                        <a:lnSpc>
                          <a:spcPct val="107000"/>
                        </a:lnSpc>
                        <a:spcAft>
                          <a:spcPts val="0"/>
                        </a:spcAft>
                      </a:pPr>
                      <a:r>
                        <a:rPr lang="es-ES" sz="1200">
                          <a:effectLst/>
                        </a:rPr>
                        <a:t>&gt;300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dirty="0">
                          <a:effectLst/>
                        </a:rPr>
                        <a:t>En adelante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dirty="0">
                          <a:effectLst/>
                        </a:rPr>
                        <a:t>(Dividendos en UVT menos 300 UVT) x 10%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072426"/>
                  </a:ext>
                </a:extLst>
              </a:tr>
            </a:tbl>
          </a:graphicData>
        </a:graphic>
      </p:graphicFrame>
      <p:sp>
        <p:nvSpPr>
          <p:cNvPr id="6" name="Rectangle 1"/>
          <p:cNvSpPr>
            <a:spLocks noChangeArrowheads="1"/>
          </p:cNvSpPr>
          <p:nvPr/>
        </p:nvSpPr>
        <p:spPr bwMode="auto">
          <a:xfrm>
            <a:off x="1102936" y="462087"/>
            <a:ext cx="52396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242Nota 1.</a:t>
            </a:r>
            <a:r>
              <a:rPr kumimoji="0" lang="es-ES" altLang="es-E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dividendos y participaciones pagados o abonados en cuenta a personas naturales residentes y sucesiones il</a:t>
            </a:r>
            <a:r>
              <a:rPr kumimoji="0" lang="es-ES" altLang="es-E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í</a:t>
            </a: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quidas de causantes que al momento de su muerte eran residentes del pa</a:t>
            </a:r>
            <a:r>
              <a:rPr kumimoji="0" lang="es-ES" altLang="es-E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í</a:t>
            </a: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 provenientes de distribuci</a:t>
            </a:r>
            <a:r>
              <a:rPr kumimoji="0" lang="es-ES" altLang="es-E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 de utilidades que hubieren sido consideradas como ingreso no constitutivo de renta ni ganancia ocasional, conforme a lo dispuesto en el numeral 3 del art</a:t>
            </a:r>
            <a:r>
              <a:rPr kumimoji="0" lang="es-ES" altLang="es-E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í</a:t>
            </a: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culo 49 de este Estatuto, estar</a:t>
            </a:r>
            <a:r>
              <a:rPr kumimoji="0" lang="es-ES" altLang="es-E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á</a:t>
            </a: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 sujetas a la siguiente tarifa del impuesto sobre la renta:</a:t>
            </a:r>
            <a:endParaRPr kumimoji="0" lang="es-ES" altLang="es-ES"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dividendos y participaciones pagados o abonados en cuenta a personas naturales residentes y sucesiones ilíquidas de causantes que al momento de su muerte eran residentes del país, provenientes de distribuciones de utilidades gravadas conforme a lo dispuesto en el parágrafo 2° del articulo 49, estarán sujetos a la tarifa señalada en el articulo 240, según el periodo gravable en que se paguen o abonen en cuenta, caso en el cual el impuesto señalado en el inciso anterior, se aplicará una vez disminuido este impuesto. A esta misma tarifa estarán gravados los dividendos y participaciones recibidos de sociedades y entidades extranjeras.</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6569365" y="459549"/>
            <a:ext cx="50933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241-Nota 1.</a:t>
            </a:r>
            <a:r>
              <a:rPr kumimoji="0" lang="es-ES" altLang="es-ES" sz="11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s-ES" altLang="es-ES" sz="11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impuesto sobre la renta de las personas naturales residentes en el país. </a:t>
            </a:r>
            <a:endParaRPr kumimoji="0" lang="es-ES" altLang="es-ES" sz="1100" b="0" i="0" u="none" strike="noStrike" cap="none" normalizeH="0" baseline="0" dirty="0" smtClean="0">
              <a:ln>
                <a:noFill/>
              </a:ln>
              <a:solidFill>
                <a:schemeClr val="tx1"/>
              </a:solidFill>
              <a:effectLst/>
              <a:latin typeface="Arial" panose="020B0604020202020204" pitchFamily="34" charset="0"/>
            </a:endParaRPr>
          </a:p>
        </p:txBody>
      </p:sp>
      <p:sp>
        <p:nvSpPr>
          <p:cNvPr id="2" name="CuadroTexto 1"/>
          <p:cNvSpPr txBox="1"/>
          <p:nvPr/>
        </p:nvSpPr>
        <p:spPr>
          <a:xfrm>
            <a:off x="6650182" y="4498096"/>
            <a:ext cx="5345081" cy="1015663"/>
          </a:xfrm>
          <a:prstGeom prst="rect">
            <a:avLst/>
          </a:prstGeom>
          <a:noFill/>
        </p:spPr>
        <p:txBody>
          <a:bodyPr wrap="square" rtlCol="0">
            <a:spAutoFit/>
          </a:bodyPr>
          <a:lstStyle/>
          <a:p>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Los dividendos y participaciones pagados o abonados en cuenta a personas naturales residentes y sucesiones </a:t>
            </a:r>
            <a:r>
              <a:rPr lang="es-ES" altLang="es-E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ilíquidas </a:t>
            </a:r>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de causantes que al momento de su muerte eran residentes del </a:t>
            </a:r>
            <a:r>
              <a:rPr lang="es-ES" altLang="es-E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país, </a:t>
            </a:r>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provenientes de distribuciones de utilidades gravadas conforme a lo dispuesto en el </a:t>
            </a:r>
            <a:r>
              <a:rPr lang="es-ES" altLang="es-E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parágrafo </a:t>
            </a:r>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2° del </a:t>
            </a:r>
            <a:r>
              <a:rPr lang="es-ES" altLang="es-E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articulo </a:t>
            </a:r>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49, </a:t>
            </a:r>
            <a:r>
              <a:rPr lang="es-ES" altLang="es-E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estarán </a:t>
            </a:r>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sujetos a la tarifa </a:t>
            </a:r>
            <a:r>
              <a:rPr lang="es-ES" altLang="es-E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señalada </a:t>
            </a:r>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en el </a:t>
            </a:r>
            <a:r>
              <a:rPr lang="es-ES" altLang="es-E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articulo </a:t>
            </a:r>
            <a:r>
              <a:rPr lang="es-ES" altLang="es-E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240</a:t>
            </a:r>
            <a:endParaRPr lang="es-419" sz="1200" dirty="0"/>
          </a:p>
        </p:txBody>
      </p:sp>
      <p:graphicFrame>
        <p:nvGraphicFramePr>
          <p:cNvPr id="3" name="Tabla 2"/>
          <p:cNvGraphicFramePr>
            <a:graphicFrameLocks noGrp="1"/>
          </p:cNvGraphicFramePr>
          <p:nvPr>
            <p:extLst>
              <p:ext uri="{D42A27DB-BD31-4B8C-83A1-F6EECF244321}">
                <p14:modId xmlns:p14="http://schemas.microsoft.com/office/powerpoint/2010/main" val="2117947290"/>
              </p:ext>
            </p:extLst>
          </p:nvPr>
        </p:nvGraphicFramePr>
        <p:xfrm>
          <a:off x="6818085" y="1352109"/>
          <a:ext cx="5177178" cy="2684314"/>
        </p:xfrm>
        <a:graphic>
          <a:graphicData uri="http://schemas.openxmlformats.org/drawingml/2006/table">
            <a:tbl>
              <a:tblPr>
                <a:tableStyleId>{F5AB1C69-6EDB-4FF4-983F-18BD219EF322}</a:tableStyleId>
              </a:tblPr>
              <a:tblGrid>
                <a:gridCol w="588316">
                  <a:extLst>
                    <a:ext uri="{9D8B030D-6E8A-4147-A177-3AD203B41FA5}">
                      <a16:colId xmlns:a16="http://schemas.microsoft.com/office/drawing/2014/main" val="2022461536"/>
                    </a:ext>
                  </a:extLst>
                </a:gridCol>
                <a:gridCol w="605125">
                  <a:extLst>
                    <a:ext uri="{9D8B030D-6E8A-4147-A177-3AD203B41FA5}">
                      <a16:colId xmlns:a16="http://schemas.microsoft.com/office/drawing/2014/main" val="3773512724"/>
                    </a:ext>
                  </a:extLst>
                </a:gridCol>
                <a:gridCol w="1025350">
                  <a:extLst>
                    <a:ext uri="{9D8B030D-6E8A-4147-A177-3AD203B41FA5}">
                      <a16:colId xmlns:a16="http://schemas.microsoft.com/office/drawing/2014/main" val="1863515322"/>
                    </a:ext>
                  </a:extLst>
                </a:gridCol>
                <a:gridCol w="1025350">
                  <a:extLst>
                    <a:ext uri="{9D8B030D-6E8A-4147-A177-3AD203B41FA5}">
                      <a16:colId xmlns:a16="http://schemas.microsoft.com/office/drawing/2014/main" val="570299785"/>
                    </a:ext>
                  </a:extLst>
                </a:gridCol>
                <a:gridCol w="941305">
                  <a:extLst>
                    <a:ext uri="{9D8B030D-6E8A-4147-A177-3AD203B41FA5}">
                      <a16:colId xmlns:a16="http://schemas.microsoft.com/office/drawing/2014/main" val="83813149"/>
                    </a:ext>
                  </a:extLst>
                </a:gridCol>
                <a:gridCol w="991732">
                  <a:extLst>
                    <a:ext uri="{9D8B030D-6E8A-4147-A177-3AD203B41FA5}">
                      <a16:colId xmlns:a16="http://schemas.microsoft.com/office/drawing/2014/main" val="772134611"/>
                    </a:ext>
                  </a:extLst>
                </a:gridCol>
              </a:tblGrid>
              <a:tr h="352272">
                <a:tc>
                  <a:txBody>
                    <a:bodyPr/>
                    <a:lstStyle/>
                    <a:p>
                      <a:pPr algn="l" fontAlgn="b"/>
                      <a:r>
                        <a:rPr lang="en-US" sz="1100" u="none" strike="noStrike">
                          <a:effectLst/>
                        </a:rPr>
                        <a:t>UVT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42412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6243865"/>
                  </a:ext>
                </a:extLst>
              </a:tr>
              <a:tr h="352272">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1494215"/>
                  </a:ext>
                </a:extLst>
              </a:tr>
              <a:tr h="352272">
                <a:tc>
                  <a:txBody>
                    <a:bodyPr/>
                    <a:lstStyle/>
                    <a:p>
                      <a:pPr algn="l" fontAlgn="b"/>
                      <a:r>
                        <a:rPr lang="en-US" sz="1100" u="none" strike="noStrike">
                          <a:effectLst/>
                        </a:rPr>
                        <a:t>DESDE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HASTA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DESDE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HASTA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TARIFA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RETENCION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425357"/>
                  </a:ext>
                </a:extLst>
              </a:tr>
              <a:tr h="352272">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MARGINAL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8143655"/>
                  </a:ext>
                </a:extLst>
              </a:tr>
              <a:tr h="637613">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41,424,360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5895288"/>
                  </a:ext>
                </a:extLst>
              </a:tr>
              <a:tr h="637613">
                <a:tc>
                  <a:txBody>
                    <a:bodyPr/>
                    <a:lstStyle/>
                    <a:p>
                      <a:pPr algn="r" fontAlgn="b"/>
                      <a:r>
                        <a:rPr lang="en-US" sz="1100" u="none" strike="noStrike">
                          <a:effectLst/>
                        </a:rPr>
                        <a:t>1090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41,424,360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7854449"/>
                  </a:ext>
                </a:extLst>
              </a:tr>
            </a:tbl>
          </a:graphicData>
        </a:graphic>
      </p:graphicFrame>
    </p:spTree>
    <p:extLst>
      <p:ext uri="{BB962C8B-B14F-4D97-AF65-F5344CB8AC3E}">
        <p14:creationId xmlns:p14="http://schemas.microsoft.com/office/powerpoint/2010/main" val="2787840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76619022"/>
              </p:ext>
            </p:extLst>
          </p:nvPr>
        </p:nvGraphicFramePr>
        <p:xfrm>
          <a:off x="1062701" y="1349434"/>
          <a:ext cx="5037516" cy="2183476"/>
        </p:xfrm>
        <a:graphic>
          <a:graphicData uri="http://schemas.openxmlformats.org/drawingml/2006/table">
            <a:tbl>
              <a:tblPr firstRow="1" firstCol="1" bandRow="1">
                <a:tableStyleId>{5C22544A-7EE6-4342-B048-85BDC9FD1C3A}</a:tableStyleId>
              </a:tblPr>
              <a:tblGrid>
                <a:gridCol w="1259379">
                  <a:extLst>
                    <a:ext uri="{9D8B030D-6E8A-4147-A177-3AD203B41FA5}">
                      <a16:colId xmlns:a16="http://schemas.microsoft.com/office/drawing/2014/main" val="2770266464"/>
                    </a:ext>
                  </a:extLst>
                </a:gridCol>
                <a:gridCol w="1259379">
                  <a:extLst>
                    <a:ext uri="{9D8B030D-6E8A-4147-A177-3AD203B41FA5}">
                      <a16:colId xmlns:a16="http://schemas.microsoft.com/office/drawing/2014/main" val="3085057952"/>
                    </a:ext>
                  </a:extLst>
                </a:gridCol>
                <a:gridCol w="1259379">
                  <a:extLst>
                    <a:ext uri="{9D8B030D-6E8A-4147-A177-3AD203B41FA5}">
                      <a16:colId xmlns:a16="http://schemas.microsoft.com/office/drawing/2014/main" val="1752756845"/>
                    </a:ext>
                  </a:extLst>
                </a:gridCol>
                <a:gridCol w="1259379">
                  <a:extLst>
                    <a:ext uri="{9D8B030D-6E8A-4147-A177-3AD203B41FA5}">
                      <a16:colId xmlns:a16="http://schemas.microsoft.com/office/drawing/2014/main" val="2692079738"/>
                    </a:ext>
                  </a:extLst>
                </a:gridCol>
              </a:tblGrid>
              <a:tr h="361702">
                <a:tc gridSpan="2">
                  <a:txBody>
                    <a:bodyPr/>
                    <a:lstStyle/>
                    <a:p>
                      <a:pPr>
                        <a:lnSpc>
                          <a:spcPct val="107000"/>
                        </a:lnSpc>
                        <a:spcAft>
                          <a:spcPts val="0"/>
                        </a:spcAft>
                      </a:pPr>
                      <a:r>
                        <a:rPr lang="es-ES" sz="1200" dirty="0">
                          <a:effectLst/>
                        </a:rPr>
                        <a:t>Rangos UVT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S"/>
                    </a:p>
                  </a:txBody>
                  <a:tcPr/>
                </a:tc>
                <a:tc rowSpan="2">
                  <a:txBody>
                    <a:bodyPr/>
                    <a:lstStyle/>
                    <a:p>
                      <a:pPr>
                        <a:lnSpc>
                          <a:spcPct val="107000"/>
                        </a:lnSpc>
                        <a:spcAft>
                          <a:spcPts val="0"/>
                        </a:spcAft>
                      </a:pPr>
                      <a:r>
                        <a:rPr lang="es-ES" sz="1200" dirty="0">
                          <a:effectLst/>
                        </a:rPr>
                        <a:t>Tarifa Marginal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nSpc>
                          <a:spcPct val="107000"/>
                        </a:lnSpc>
                        <a:spcAft>
                          <a:spcPts val="0"/>
                        </a:spcAft>
                      </a:pPr>
                      <a:r>
                        <a:rPr lang="es-ES" sz="1200" dirty="0">
                          <a:effectLst/>
                        </a:rPr>
                        <a:t>Impuesto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96371737"/>
                  </a:ext>
                </a:extLst>
              </a:tr>
              <a:tr h="361702">
                <a:tc>
                  <a:txBody>
                    <a:bodyPr/>
                    <a:lstStyle/>
                    <a:p>
                      <a:pPr>
                        <a:lnSpc>
                          <a:spcPct val="107000"/>
                        </a:lnSpc>
                        <a:spcAft>
                          <a:spcPts val="0"/>
                        </a:spcAft>
                      </a:pPr>
                      <a:r>
                        <a:rPr lang="es-ES" sz="1200">
                          <a:effectLst/>
                        </a:rPr>
                        <a:t>Desde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Hasta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563321632"/>
                  </a:ext>
                </a:extLst>
              </a:tr>
              <a:tr h="361702">
                <a:tc>
                  <a:txBody>
                    <a:bodyPr/>
                    <a:lstStyle/>
                    <a:p>
                      <a:pPr>
                        <a:lnSpc>
                          <a:spcPct val="107000"/>
                        </a:lnSpc>
                        <a:spcAft>
                          <a:spcPts val="0"/>
                        </a:spcAft>
                      </a:pPr>
                      <a:r>
                        <a:rPr lang="es-ES" sz="1200">
                          <a:effectLst/>
                        </a:rPr>
                        <a:t>&gt;0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dirty="0">
                          <a:effectLst/>
                        </a:rPr>
                        <a:t>300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683880"/>
                  </a:ext>
                </a:extLst>
              </a:tr>
              <a:tr h="1098370">
                <a:tc>
                  <a:txBody>
                    <a:bodyPr/>
                    <a:lstStyle/>
                    <a:p>
                      <a:pPr>
                        <a:lnSpc>
                          <a:spcPct val="107000"/>
                        </a:lnSpc>
                        <a:spcAft>
                          <a:spcPts val="0"/>
                        </a:spcAft>
                      </a:pPr>
                      <a:r>
                        <a:rPr lang="es-ES" sz="1200">
                          <a:effectLst/>
                        </a:rPr>
                        <a:t>&gt;300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dirty="0">
                          <a:effectLst/>
                        </a:rPr>
                        <a:t>En adelante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S" sz="1200" dirty="0">
                          <a:effectLst/>
                        </a:rPr>
                        <a:t>(Dividendos en UVT menos 300 UVT) x 10%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072426"/>
                  </a:ext>
                </a:extLst>
              </a:tr>
            </a:tbl>
          </a:graphicData>
        </a:graphic>
      </p:graphicFrame>
      <p:sp>
        <p:nvSpPr>
          <p:cNvPr id="6" name="Rectangle 1"/>
          <p:cNvSpPr>
            <a:spLocks noChangeArrowheads="1"/>
          </p:cNvSpPr>
          <p:nvPr/>
        </p:nvSpPr>
        <p:spPr bwMode="auto">
          <a:xfrm>
            <a:off x="1062701" y="485461"/>
            <a:ext cx="52396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242Nota 1.</a:t>
            </a:r>
            <a:r>
              <a:rPr kumimoji="0" lang="es-ES" altLang="es-E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ES" altLang="es-ES" sz="1200"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RETENCIÓN</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6569365" y="459549"/>
            <a:ext cx="50933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241-Nota 1.</a:t>
            </a:r>
            <a:r>
              <a:rPr kumimoji="0" lang="es-ES" altLang="es-ES" sz="11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s-ES" altLang="es-ES" sz="11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impuesto sobre la renta de las personas naturales residentes en el país. </a:t>
            </a:r>
            <a:endParaRPr kumimoji="0" lang="es-ES" altLang="es-ES" sz="1100" b="0" i="0" u="none" strike="noStrike" cap="none" normalizeH="0" baseline="0" dirty="0" smtClean="0">
              <a:ln>
                <a:noFill/>
              </a:ln>
              <a:solidFill>
                <a:schemeClr val="tx1"/>
              </a:solidFill>
              <a:effectLst/>
              <a:latin typeface="Arial" panose="020B0604020202020204" pitchFamily="34" charset="0"/>
            </a:endParaRPr>
          </a:p>
        </p:txBody>
      </p:sp>
      <p:sp>
        <p:nvSpPr>
          <p:cNvPr id="3" name="Rectángulo 2"/>
          <p:cNvSpPr/>
          <p:nvPr/>
        </p:nvSpPr>
        <p:spPr>
          <a:xfrm>
            <a:off x="6597302" y="3599411"/>
            <a:ext cx="5215083" cy="261610"/>
          </a:xfrm>
          <a:prstGeom prst="rect">
            <a:avLst/>
          </a:prstGeom>
        </p:spPr>
        <p:txBody>
          <a:bodyPr wrap="square">
            <a:spAutoFit/>
          </a:bodyPr>
          <a:lstStyle/>
          <a:p>
            <a:pPr lvl="0" algn="just" defTabSz="914400" eaLnBrk="0" fontAlgn="base" hangingPunct="0">
              <a:spcBef>
                <a:spcPct val="0"/>
              </a:spcBef>
              <a:spcAft>
                <a:spcPct val="0"/>
              </a:spcAft>
            </a:pPr>
            <a:r>
              <a:rPr lang="es-ES" altLang="es-ES"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Art </a:t>
            </a:r>
            <a:r>
              <a:rPr lang="es-ES" altLang="es-ES" sz="11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254-1-Descuento tributario</a:t>
            </a:r>
            <a:r>
              <a:rPr lang="es-ES" altLang="es-ES" sz="11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ES" altLang="es-ES" sz="1100" dirty="0">
              <a:latin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398441882"/>
              </p:ext>
            </p:extLst>
          </p:nvPr>
        </p:nvGraphicFramePr>
        <p:xfrm>
          <a:off x="6597301" y="1349434"/>
          <a:ext cx="5342150" cy="1759525"/>
        </p:xfrm>
        <a:graphic>
          <a:graphicData uri="http://schemas.openxmlformats.org/drawingml/2006/table">
            <a:tbl>
              <a:tblPr>
                <a:tableStyleId>{F5AB1C69-6EDB-4FF4-983F-18BD219EF322}</a:tableStyleId>
              </a:tblPr>
              <a:tblGrid>
                <a:gridCol w="601318">
                  <a:extLst>
                    <a:ext uri="{9D8B030D-6E8A-4147-A177-3AD203B41FA5}">
                      <a16:colId xmlns:a16="http://schemas.microsoft.com/office/drawing/2014/main" val="324004611"/>
                    </a:ext>
                  </a:extLst>
                </a:gridCol>
                <a:gridCol w="627463">
                  <a:extLst>
                    <a:ext uri="{9D8B030D-6E8A-4147-A177-3AD203B41FA5}">
                      <a16:colId xmlns:a16="http://schemas.microsoft.com/office/drawing/2014/main" val="773706533"/>
                    </a:ext>
                  </a:extLst>
                </a:gridCol>
                <a:gridCol w="1058844">
                  <a:extLst>
                    <a:ext uri="{9D8B030D-6E8A-4147-A177-3AD203B41FA5}">
                      <a16:colId xmlns:a16="http://schemas.microsoft.com/office/drawing/2014/main" val="3717453970"/>
                    </a:ext>
                  </a:extLst>
                </a:gridCol>
                <a:gridCol w="1058844">
                  <a:extLst>
                    <a:ext uri="{9D8B030D-6E8A-4147-A177-3AD203B41FA5}">
                      <a16:colId xmlns:a16="http://schemas.microsoft.com/office/drawing/2014/main" val="4195653148"/>
                    </a:ext>
                  </a:extLst>
                </a:gridCol>
                <a:gridCol w="967339">
                  <a:extLst>
                    <a:ext uri="{9D8B030D-6E8A-4147-A177-3AD203B41FA5}">
                      <a16:colId xmlns:a16="http://schemas.microsoft.com/office/drawing/2014/main" val="3629676959"/>
                    </a:ext>
                  </a:extLst>
                </a:gridCol>
                <a:gridCol w="1028342">
                  <a:extLst>
                    <a:ext uri="{9D8B030D-6E8A-4147-A177-3AD203B41FA5}">
                      <a16:colId xmlns:a16="http://schemas.microsoft.com/office/drawing/2014/main" val="3961362831"/>
                    </a:ext>
                  </a:extLst>
                </a:gridCol>
              </a:tblGrid>
              <a:tr h="204121">
                <a:tc gridSpan="5">
                  <a:txBody>
                    <a:bodyPr/>
                    <a:lstStyle/>
                    <a:p>
                      <a:pPr algn="l" fontAlgn="b"/>
                      <a:r>
                        <a:rPr lang="en-US" sz="1100" u="none" strike="noStrike">
                          <a:effectLst/>
                        </a:rPr>
                        <a:t>ARTICULO 206 NUM 10 PAR 3 Y 5 IMPTO DE RENTA</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6020358"/>
                  </a:ext>
                </a:extLst>
              </a:tr>
              <a:tr h="204121">
                <a:tc>
                  <a:txBody>
                    <a:bodyPr/>
                    <a:lstStyle/>
                    <a:p>
                      <a:pPr algn="l" fontAlgn="b"/>
                      <a:r>
                        <a:rPr lang="en-US" sz="1100" u="none" strike="noStrike">
                          <a:effectLst/>
                        </a:rPr>
                        <a:t>UVT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42412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9349034"/>
                  </a:ext>
                </a:extLst>
              </a:tr>
              <a:tr h="204121">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2781005"/>
                  </a:ext>
                </a:extLst>
              </a:tr>
              <a:tr h="204121">
                <a:tc>
                  <a:txBody>
                    <a:bodyPr/>
                    <a:lstStyle/>
                    <a:p>
                      <a:pPr algn="l" fontAlgn="b"/>
                      <a:r>
                        <a:rPr lang="en-US" sz="1100" u="none" strike="noStrike">
                          <a:effectLst/>
                        </a:rPr>
                        <a:t>DESDE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HASTA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DESDE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HASTA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TARIFA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RETENCION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9960041"/>
                  </a:ext>
                </a:extLst>
              </a:tr>
              <a:tr h="204121">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MARGINAL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8440669"/>
                  </a:ext>
                </a:extLst>
              </a:tr>
              <a:tr h="36946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41,424,360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6070977"/>
                  </a:ext>
                </a:extLst>
              </a:tr>
              <a:tr h="369460">
                <a:tc>
                  <a:txBody>
                    <a:bodyPr/>
                    <a:lstStyle/>
                    <a:p>
                      <a:pPr algn="r" fontAlgn="b"/>
                      <a:r>
                        <a:rPr lang="en-US" sz="1100" u="none" strike="noStrike">
                          <a:effectLst/>
                        </a:rPr>
                        <a:t>1090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41,424,360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3969651"/>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05438500"/>
              </p:ext>
            </p:extLst>
          </p:nvPr>
        </p:nvGraphicFramePr>
        <p:xfrm>
          <a:off x="6569365" y="4351473"/>
          <a:ext cx="5370087" cy="2219142"/>
        </p:xfrm>
        <a:graphic>
          <a:graphicData uri="http://schemas.openxmlformats.org/drawingml/2006/table">
            <a:tbl>
              <a:tblPr>
                <a:tableStyleId>{F5AB1C69-6EDB-4FF4-983F-18BD219EF322}</a:tableStyleId>
              </a:tblPr>
              <a:tblGrid>
                <a:gridCol w="604463">
                  <a:extLst>
                    <a:ext uri="{9D8B030D-6E8A-4147-A177-3AD203B41FA5}">
                      <a16:colId xmlns:a16="http://schemas.microsoft.com/office/drawing/2014/main" val="383630080"/>
                    </a:ext>
                  </a:extLst>
                </a:gridCol>
                <a:gridCol w="630745">
                  <a:extLst>
                    <a:ext uri="{9D8B030D-6E8A-4147-A177-3AD203B41FA5}">
                      <a16:colId xmlns:a16="http://schemas.microsoft.com/office/drawing/2014/main" val="1333881737"/>
                    </a:ext>
                  </a:extLst>
                </a:gridCol>
                <a:gridCol w="1064381">
                  <a:extLst>
                    <a:ext uri="{9D8B030D-6E8A-4147-A177-3AD203B41FA5}">
                      <a16:colId xmlns:a16="http://schemas.microsoft.com/office/drawing/2014/main" val="1862084311"/>
                    </a:ext>
                  </a:extLst>
                </a:gridCol>
                <a:gridCol w="1064381">
                  <a:extLst>
                    <a:ext uri="{9D8B030D-6E8A-4147-A177-3AD203B41FA5}">
                      <a16:colId xmlns:a16="http://schemas.microsoft.com/office/drawing/2014/main" val="2014662805"/>
                    </a:ext>
                  </a:extLst>
                </a:gridCol>
                <a:gridCol w="972398">
                  <a:extLst>
                    <a:ext uri="{9D8B030D-6E8A-4147-A177-3AD203B41FA5}">
                      <a16:colId xmlns:a16="http://schemas.microsoft.com/office/drawing/2014/main" val="2772095663"/>
                    </a:ext>
                  </a:extLst>
                </a:gridCol>
                <a:gridCol w="1033719">
                  <a:extLst>
                    <a:ext uri="{9D8B030D-6E8A-4147-A177-3AD203B41FA5}">
                      <a16:colId xmlns:a16="http://schemas.microsoft.com/office/drawing/2014/main" val="4212210602"/>
                    </a:ext>
                  </a:extLst>
                </a:gridCol>
              </a:tblGrid>
              <a:tr h="230680">
                <a:tc gridSpan="5">
                  <a:txBody>
                    <a:bodyPr/>
                    <a:lstStyle/>
                    <a:p>
                      <a:pPr algn="l" fontAlgn="b"/>
                      <a:r>
                        <a:rPr lang="en-US" sz="1100" u="none" strike="noStrike">
                          <a:effectLst/>
                        </a:rPr>
                        <a:t>ARTICULO 254-1 DESCUENTO TRIBUTARIO</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45157"/>
                  </a:ext>
                </a:extLst>
              </a:tr>
              <a:tr h="230680">
                <a:tc>
                  <a:txBody>
                    <a:bodyPr/>
                    <a:lstStyle/>
                    <a:p>
                      <a:pPr algn="l" fontAlgn="b"/>
                      <a:r>
                        <a:rPr lang="en-US" sz="1100" u="none" strike="noStrike">
                          <a:effectLst/>
                        </a:rPr>
                        <a:t>UVT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42412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8007221"/>
                  </a:ext>
                </a:extLst>
              </a:tr>
              <a:tr h="230680">
                <a:tc gridSpan="2">
                  <a:txBody>
                    <a:bodyPr/>
                    <a:lstStyle/>
                    <a:p>
                      <a:pPr algn="ctr" fontAlgn="b"/>
                      <a:r>
                        <a:rPr lang="en-US" sz="1100" u="none" strike="noStrike" dirty="0">
                          <a:solidFill>
                            <a:schemeClr val="accent1">
                              <a:lumMod val="50000"/>
                            </a:schemeClr>
                          </a:solidFill>
                          <a:effectLst/>
                        </a:rPr>
                        <a:t>R.L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solidFill>
                            <a:schemeClr val="accent1">
                              <a:lumMod val="50000"/>
                            </a:schemeClr>
                          </a:solidFill>
                          <a:effectLst/>
                        </a:rPr>
                        <a:t>R.L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6675021"/>
                  </a:ext>
                </a:extLst>
              </a:tr>
              <a:tr h="230680">
                <a:tc gridSpan="2">
                  <a:txBody>
                    <a:bodyPr/>
                    <a:lstStyle/>
                    <a:p>
                      <a:pPr algn="ctr" fontAlgn="b"/>
                      <a:r>
                        <a:rPr lang="en-US" sz="1100" u="none" strike="noStrike" dirty="0">
                          <a:solidFill>
                            <a:schemeClr val="accent1">
                              <a:lumMod val="50000"/>
                            </a:schemeClr>
                          </a:solidFill>
                          <a:effectLst/>
                        </a:rPr>
                        <a:t>C.DIV</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solidFill>
                            <a:schemeClr val="accent1">
                              <a:lumMod val="50000"/>
                            </a:schemeClr>
                          </a:solidFill>
                          <a:effectLst/>
                        </a:rPr>
                        <a:t>C.DIV</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8345397"/>
                  </a:ext>
                </a:extLst>
              </a:tr>
              <a:tr h="230680">
                <a:tc>
                  <a:txBody>
                    <a:bodyPr/>
                    <a:lstStyle/>
                    <a:p>
                      <a:pPr algn="l" fontAlgn="b"/>
                      <a:r>
                        <a:rPr lang="en-US" sz="1100" u="none" strike="noStrike" dirty="0">
                          <a:solidFill>
                            <a:schemeClr val="accent1">
                              <a:lumMod val="50000"/>
                            </a:schemeClr>
                          </a:solidFill>
                          <a:effectLst/>
                        </a:rPr>
                        <a:t>DESDE</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HASTA</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DESDE</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HASTA</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3328573"/>
                  </a:ext>
                </a:extLst>
              </a:tr>
              <a:tr h="23068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017918"/>
                  </a:ext>
                </a:extLst>
              </a:tr>
              <a:tr h="417531">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41,424,360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7311773"/>
                  </a:ext>
                </a:extLst>
              </a:tr>
              <a:tr h="417531">
                <a:tc>
                  <a:txBody>
                    <a:bodyPr/>
                    <a:lstStyle/>
                    <a:p>
                      <a:pPr algn="r" fontAlgn="b"/>
                      <a:r>
                        <a:rPr lang="en-US" sz="1100" u="none" strike="noStrike">
                          <a:effectLst/>
                        </a:rPr>
                        <a:t>1090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41,424,360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1728182"/>
                  </a:ext>
                </a:extLst>
              </a:tr>
            </a:tbl>
          </a:graphicData>
        </a:graphic>
      </p:graphicFrame>
    </p:spTree>
    <p:extLst>
      <p:ext uri="{BB962C8B-B14F-4D97-AF65-F5344CB8AC3E}">
        <p14:creationId xmlns:p14="http://schemas.microsoft.com/office/powerpoint/2010/main" val="49745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0204"/>
            <a:ext cx="10515600" cy="798021"/>
          </a:xfrm>
        </p:spPr>
        <p:txBody>
          <a:bodyPr>
            <a:normAutofit/>
          </a:bodyPr>
          <a:lstStyle/>
          <a:p>
            <a:pPr algn="ctr"/>
            <a:r>
              <a:rPr lang="es-ES" sz="3200" b="1" dirty="0" smtClean="0"/>
              <a:t>REFORMA TRIBUTARIA-PARA LA JUSTICIA SOCIAL</a:t>
            </a:r>
            <a:endParaRPr lang="es-ES" sz="3200" b="1" dirty="0"/>
          </a:p>
        </p:txBody>
      </p:sp>
      <p:graphicFrame>
        <p:nvGraphicFramePr>
          <p:cNvPr id="3" name="Tabla 2"/>
          <p:cNvGraphicFramePr>
            <a:graphicFrameLocks noGrp="1"/>
          </p:cNvGraphicFramePr>
          <p:nvPr>
            <p:extLst>
              <p:ext uri="{D42A27DB-BD31-4B8C-83A1-F6EECF244321}">
                <p14:modId xmlns:p14="http://schemas.microsoft.com/office/powerpoint/2010/main" val="1807611807"/>
              </p:ext>
            </p:extLst>
          </p:nvPr>
        </p:nvGraphicFramePr>
        <p:xfrm>
          <a:off x="838200" y="1388225"/>
          <a:ext cx="10317480" cy="5257721"/>
        </p:xfrm>
        <a:graphic>
          <a:graphicData uri="http://schemas.openxmlformats.org/drawingml/2006/table">
            <a:tbl>
              <a:tblPr firstRow="1" firstCol="1" bandRow="1">
                <a:tableStyleId>{5C22544A-7EE6-4342-B048-85BDC9FD1C3A}</a:tableStyleId>
              </a:tblPr>
              <a:tblGrid>
                <a:gridCol w="5158740">
                  <a:extLst>
                    <a:ext uri="{9D8B030D-6E8A-4147-A177-3AD203B41FA5}">
                      <a16:colId xmlns:a16="http://schemas.microsoft.com/office/drawing/2014/main" val="185387658"/>
                    </a:ext>
                  </a:extLst>
                </a:gridCol>
                <a:gridCol w="5158740">
                  <a:extLst>
                    <a:ext uri="{9D8B030D-6E8A-4147-A177-3AD203B41FA5}">
                      <a16:colId xmlns:a16="http://schemas.microsoft.com/office/drawing/2014/main" val="3572442668"/>
                    </a:ext>
                  </a:extLst>
                </a:gridCol>
              </a:tblGrid>
              <a:tr h="5257721">
                <a:tc>
                  <a:txBody>
                    <a:bodyPr/>
                    <a:lstStyle/>
                    <a:p>
                      <a:pPr algn="just">
                        <a:lnSpc>
                          <a:spcPct val="107000"/>
                        </a:lnSpc>
                        <a:spcAft>
                          <a:spcPts val="1200"/>
                        </a:spcAft>
                      </a:pPr>
                      <a:r>
                        <a:rPr lang="es-ES" sz="1200" u="none" strike="noStrike" kern="1800" dirty="0">
                          <a:solidFill>
                            <a:schemeClr val="tx1"/>
                          </a:solidFill>
                          <a:effectLst/>
                          <a:hlinkClick r:id="rId2"/>
                        </a:rPr>
                        <a:t>Art. 245. Tarifa especial para dividendos o participaciones recibidos por sociedades y entidades extranjeras y por personas naturales no residentes.</a:t>
                      </a:r>
                      <a:endParaRPr lang="es-ES" sz="1200" dirty="0">
                        <a:solidFill>
                          <a:schemeClr val="tx1"/>
                        </a:solidFill>
                        <a:effectLst/>
                      </a:endParaRPr>
                    </a:p>
                    <a:p>
                      <a:pPr algn="just">
                        <a:lnSpc>
                          <a:spcPct val="107000"/>
                        </a:lnSpc>
                        <a:spcAft>
                          <a:spcPts val="800"/>
                        </a:spcAft>
                      </a:pPr>
                      <a:r>
                        <a:rPr lang="es-ES" sz="1200" dirty="0">
                          <a:solidFill>
                            <a:schemeClr val="tx1"/>
                          </a:solidFill>
                          <a:effectLst/>
                        </a:rPr>
                        <a:t>Nota 1. La tarifa del impuesto sobre la renta correspondiente a dividendos o participaciones, percibidos por sociedades u otras entidades extranjeras sin domicilio </a:t>
                      </a:r>
                      <a:r>
                        <a:rPr lang="es-ES" sz="1200" dirty="0" smtClean="0">
                          <a:solidFill>
                            <a:schemeClr val="tx1"/>
                          </a:solidFill>
                          <a:effectLst/>
                        </a:rPr>
                        <a:t>principal</a:t>
                      </a:r>
                      <a:r>
                        <a:rPr lang="es-ES" sz="1200" baseline="0" dirty="0" smtClean="0">
                          <a:solidFill>
                            <a:schemeClr val="tx1"/>
                          </a:solidFill>
                          <a:effectLst/>
                        </a:rPr>
                        <a:t> en</a:t>
                      </a:r>
                      <a:r>
                        <a:rPr lang="es-ES" sz="1200" dirty="0" smtClean="0">
                          <a:solidFill>
                            <a:schemeClr val="tx1"/>
                          </a:solidFill>
                          <a:effectLst/>
                        </a:rPr>
                        <a:t> </a:t>
                      </a:r>
                      <a:r>
                        <a:rPr lang="es-ES" sz="1200" dirty="0">
                          <a:solidFill>
                            <a:schemeClr val="tx1"/>
                          </a:solidFill>
                          <a:effectLst/>
                        </a:rPr>
                        <a:t>el país, por personas naturales sin residencia en Colombia y por sucesiones ilíquidas de causantes que no eran residentes en Colombia será del </a:t>
                      </a:r>
                      <a:r>
                        <a:rPr lang="es-ES" sz="1200" dirty="0" smtClean="0">
                          <a:solidFill>
                            <a:schemeClr val="tx1"/>
                          </a:solidFill>
                          <a:effectLst/>
                        </a:rPr>
                        <a:t>diez por ciento </a:t>
                      </a:r>
                      <a:r>
                        <a:rPr lang="es-ES" sz="1200" dirty="0">
                          <a:solidFill>
                            <a:schemeClr val="tx1"/>
                          </a:solidFill>
                          <a:effectLst/>
                        </a:rPr>
                        <a:t>(</a:t>
                      </a:r>
                      <a:r>
                        <a:rPr lang="es-ES" sz="1200" dirty="0" smtClean="0">
                          <a:solidFill>
                            <a:schemeClr val="tx1"/>
                          </a:solidFill>
                          <a:effectLst/>
                        </a:rPr>
                        <a:t>10%).</a:t>
                      </a:r>
                      <a:endParaRPr lang="es-ES" sz="1200" dirty="0">
                        <a:solidFill>
                          <a:schemeClr val="tx1"/>
                        </a:solidFill>
                        <a:effectLst/>
                      </a:endParaRPr>
                    </a:p>
                    <a:p>
                      <a:pPr algn="just">
                        <a:lnSpc>
                          <a:spcPct val="107000"/>
                        </a:lnSpc>
                        <a:spcAft>
                          <a:spcPts val="800"/>
                        </a:spcAft>
                      </a:pPr>
                      <a:r>
                        <a:rPr lang="es-ES" sz="1200" dirty="0">
                          <a:solidFill>
                            <a:schemeClr val="tx1"/>
                          </a:solidFill>
                          <a:effectLst/>
                        </a:rPr>
                        <a:t>PAR 1. Cuando los dividendos o participaciones correspondan a utilidades, que de haberse distribuido a una sociedad nacional hubieren estado gravadas, conforme a las reglas de los </a:t>
                      </a:r>
                      <a:r>
                        <a:rPr lang="es-ES" sz="1200" dirty="0" err="1">
                          <a:solidFill>
                            <a:schemeClr val="tx1"/>
                          </a:solidFill>
                          <a:effectLst/>
                        </a:rPr>
                        <a:t>artículos</a:t>
                      </a:r>
                      <a:r>
                        <a:rPr lang="es-ES" sz="1200" dirty="0">
                          <a:solidFill>
                            <a:schemeClr val="tx1"/>
                          </a:solidFill>
                          <a:effectLst/>
                        </a:rPr>
                        <a:t> 48 y 49 </a:t>
                      </a:r>
                      <a:r>
                        <a:rPr lang="es-ES" sz="1200" dirty="0" smtClean="0">
                          <a:solidFill>
                            <a:schemeClr val="tx1"/>
                          </a:solidFill>
                          <a:effectLst/>
                        </a:rPr>
                        <a:t>estarán </a:t>
                      </a:r>
                      <a:r>
                        <a:rPr lang="es-ES" sz="1200" dirty="0">
                          <a:solidFill>
                            <a:schemeClr val="tx1"/>
                          </a:solidFill>
                          <a:effectLst/>
                        </a:rPr>
                        <a:t>sometidos a la tarifa </a:t>
                      </a:r>
                      <a:r>
                        <a:rPr lang="es-ES" sz="1200" dirty="0" smtClean="0">
                          <a:solidFill>
                            <a:schemeClr val="tx1"/>
                          </a:solidFill>
                          <a:effectLst/>
                        </a:rPr>
                        <a:t>señalada </a:t>
                      </a:r>
                      <a:r>
                        <a:rPr lang="es-ES" sz="1200" dirty="0">
                          <a:solidFill>
                            <a:schemeClr val="tx1"/>
                          </a:solidFill>
                          <a:effectLst/>
                        </a:rPr>
                        <a:t>en el </a:t>
                      </a:r>
                      <a:r>
                        <a:rPr lang="es-ES" sz="1200" dirty="0" err="1">
                          <a:solidFill>
                            <a:schemeClr val="tx1"/>
                          </a:solidFill>
                          <a:effectLst/>
                        </a:rPr>
                        <a:t>artículo</a:t>
                      </a:r>
                      <a:r>
                        <a:rPr lang="es-ES" sz="1200" dirty="0">
                          <a:solidFill>
                            <a:schemeClr val="tx1"/>
                          </a:solidFill>
                          <a:effectLst/>
                        </a:rPr>
                        <a:t> 240, </a:t>
                      </a:r>
                      <a:r>
                        <a:rPr lang="es-ES" sz="1200" dirty="0" err="1">
                          <a:solidFill>
                            <a:schemeClr val="tx1"/>
                          </a:solidFill>
                          <a:effectLst/>
                        </a:rPr>
                        <a:t>según</a:t>
                      </a:r>
                      <a:r>
                        <a:rPr lang="es-ES" sz="1200" dirty="0">
                          <a:solidFill>
                            <a:schemeClr val="tx1"/>
                          </a:solidFill>
                          <a:effectLst/>
                        </a:rPr>
                        <a:t> el periodo gravable en que se paguen o abonen en cuenta, caso en el cual el impuesto </a:t>
                      </a:r>
                      <a:r>
                        <a:rPr lang="es-ES" sz="1200" dirty="0" err="1">
                          <a:solidFill>
                            <a:schemeClr val="tx1"/>
                          </a:solidFill>
                          <a:effectLst/>
                        </a:rPr>
                        <a:t>señalado</a:t>
                      </a:r>
                      <a:r>
                        <a:rPr lang="es-ES" sz="1200" dirty="0">
                          <a:solidFill>
                            <a:schemeClr val="tx1"/>
                          </a:solidFill>
                          <a:effectLst/>
                        </a:rPr>
                        <a:t> en el inciso anterior, se aplicará una vez disminuido este impuesto.</a:t>
                      </a:r>
                    </a:p>
                    <a:p>
                      <a:pPr algn="just">
                        <a:lnSpc>
                          <a:spcPct val="107000"/>
                        </a:lnSpc>
                        <a:spcAft>
                          <a:spcPts val="800"/>
                        </a:spcAft>
                      </a:pPr>
                      <a:r>
                        <a:rPr lang="es-ES" sz="1200" dirty="0">
                          <a:solidFill>
                            <a:schemeClr val="tx1"/>
                          </a:solidFill>
                          <a:effectLst/>
                        </a:rPr>
                        <a:t>PAR 2. El impuesto de que trata este artículo </a:t>
                      </a:r>
                      <a:r>
                        <a:rPr lang="es-ES" sz="1200" dirty="0" err="1">
                          <a:solidFill>
                            <a:schemeClr val="tx1"/>
                          </a:solidFill>
                          <a:effectLst/>
                        </a:rPr>
                        <a:t>sera</a:t>
                      </a:r>
                      <a:r>
                        <a:rPr lang="es-ES" sz="1200" dirty="0">
                          <a:solidFill>
                            <a:schemeClr val="tx1"/>
                          </a:solidFill>
                          <a:effectLst/>
                        </a:rPr>
                        <a:t>́ retenido en la fuente, sobre el valor bruto de los pagos o abonos en cuenta por concepto de dividendos o participaciones.</a:t>
                      </a:r>
                    </a:p>
                    <a:p>
                      <a:pPr algn="just">
                        <a:lnSpc>
                          <a:spcPct val="107000"/>
                        </a:lnSpc>
                        <a:spcAft>
                          <a:spcPts val="0"/>
                        </a:spcAft>
                      </a:pPr>
                      <a:r>
                        <a:rPr lang="es-ES"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965" marR="36965" marT="0" marB="0">
                    <a:solidFill>
                      <a:schemeClr val="accent1">
                        <a:lumMod val="40000"/>
                        <a:lumOff val="60000"/>
                      </a:schemeClr>
                    </a:solidFill>
                  </a:tcPr>
                </a:tc>
                <a:tc>
                  <a:txBody>
                    <a:bodyPr/>
                    <a:lstStyle/>
                    <a:p>
                      <a:pPr algn="just">
                        <a:lnSpc>
                          <a:spcPct val="107000"/>
                        </a:lnSpc>
                        <a:spcAft>
                          <a:spcPts val="1200"/>
                        </a:spcAft>
                      </a:pPr>
                      <a:r>
                        <a:rPr lang="es-ES" sz="1200" u="none" strike="noStrike" kern="1800" dirty="0">
                          <a:solidFill>
                            <a:srgbClr val="9C4E4E"/>
                          </a:solidFill>
                          <a:effectLst/>
                          <a:hlinkClick r:id="rId2"/>
                        </a:rPr>
                        <a:t>Art. 245. Tarifa especial para dividendos o participaciones recibidos por sociedades y entidades extranjeras y por personas naturales no residentes</a:t>
                      </a:r>
                      <a:r>
                        <a:rPr lang="es-ES" sz="1200" u="none" strike="noStrike" kern="1800" dirty="0" smtClean="0">
                          <a:solidFill>
                            <a:srgbClr val="9C4E4E"/>
                          </a:solidFill>
                          <a:effectLst/>
                          <a:hlinkClick r:id="rId2"/>
                        </a:rPr>
                        <a:t>.</a:t>
                      </a:r>
                      <a:r>
                        <a:rPr lang="es-ES" sz="1200" u="none" strike="noStrike" kern="1800" dirty="0" smtClean="0">
                          <a:solidFill>
                            <a:srgbClr val="9C4E4E"/>
                          </a:solidFill>
                          <a:effectLst/>
                        </a:rPr>
                        <a:t> Y 246</a:t>
                      </a:r>
                      <a:endParaRPr lang="es-ES" sz="1200" dirty="0">
                        <a:solidFill>
                          <a:srgbClr val="9C4E4E"/>
                        </a:solidFill>
                        <a:effectLst/>
                      </a:endParaRPr>
                    </a:p>
                    <a:p>
                      <a:pPr algn="just">
                        <a:lnSpc>
                          <a:spcPct val="107000"/>
                        </a:lnSpc>
                        <a:spcAft>
                          <a:spcPts val="0"/>
                        </a:spcAft>
                      </a:pPr>
                      <a:r>
                        <a:rPr lang="es-ES" sz="1200" dirty="0">
                          <a:solidFill>
                            <a:schemeClr val="tx1"/>
                          </a:solidFill>
                          <a:effectLst/>
                        </a:rPr>
                        <a:t>SUBE AL </a:t>
                      </a:r>
                      <a:r>
                        <a:rPr lang="es-ES" sz="1200" dirty="0" smtClean="0">
                          <a:solidFill>
                            <a:schemeClr val="tx1"/>
                          </a:solidFill>
                          <a:effectLst/>
                        </a:rPr>
                        <a:t>15%</a:t>
                      </a:r>
                    </a:p>
                    <a:p>
                      <a:pPr algn="just">
                        <a:lnSpc>
                          <a:spcPct val="107000"/>
                        </a:lnSpc>
                        <a:spcAft>
                          <a:spcPts val="0"/>
                        </a:spcAft>
                      </a:pPr>
                      <a:endPar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 242-1 TARIFA ESPECIAL</a:t>
                      </a:r>
                      <a:r>
                        <a:rPr lang="es-ES"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POR DIVIDENDOS PARA SOCIEDADES NACIONALES</a:t>
                      </a:r>
                    </a:p>
                    <a:p>
                      <a:pPr algn="just">
                        <a:lnSpc>
                          <a:spcPct val="107000"/>
                        </a:lnSpc>
                        <a:spcAft>
                          <a:spcPts val="0"/>
                        </a:spcAft>
                      </a:pPr>
                      <a:r>
                        <a:rPr lang="es-ES"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QUEDA AL 10%, SIEMPRE Y CUANDO SEA A TIRULO DE NO GRAVADAS.</a:t>
                      </a:r>
                    </a:p>
                  </a:txBody>
                  <a:tcPr marL="36965" marR="36965" marT="0" marB="0">
                    <a:solidFill>
                      <a:schemeClr val="accent1">
                        <a:lumMod val="40000"/>
                        <a:lumOff val="60000"/>
                      </a:schemeClr>
                    </a:solidFill>
                  </a:tcPr>
                </a:tc>
                <a:extLst>
                  <a:ext uri="{0D108BD9-81ED-4DB2-BD59-A6C34878D82A}">
                    <a16:rowId xmlns:a16="http://schemas.microsoft.com/office/drawing/2014/main" val="1466445128"/>
                  </a:ext>
                </a:extLst>
              </a:tr>
            </a:tbl>
          </a:graphicData>
        </a:graphic>
      </p:graphicFrame>
    </p:spTree>
    <p:extLst>
      <p:ext uri="{BB962C8B-B14F-4D97-AF65-F5344CB8AC3E}">
        <p14:creationId xmlns:p14="http://schemas.microsoft.com/office/powerpoint/2010/main" val="4209126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0204"/>
            <a:ext cx="10515600" cy="798021"/>
          </a:xfrm>
        </p:spPr>
        <p:txBody>
          <a:bodyPr>
            <a:normAutofit/>
          </a:bodyPr>
          <a:lstStyle/>
          <a:p>
            <a:pPr algn="ctr"/>
            <a:r>
              <a:rPr lang="es-ES" sz="3200" b="1" dirty="0" smtClean="0"/>
              <a:t>REFORMA TRIBUTARIA-PARA LA JUSTICIA SOCIAL</a:t>
            </a:r>
            <a:endParaRPr lang="es-ES" sz="3200" b="1" dirty="0"/>
          </a:p>
        </p:txBody>
      </p:sp>
      <p:graphicFrame>
        <p:nvGraphicFramePr>
          <p:cNvPr id="3" name="Tabla 2"/>
          <p:cNvGraphicFramePr>
            <a:graphicFrameLocks noGrp="1"/>
          </p:cNvGraphicFramePr>
          <p:nvPr>
            <p:extLst>
              <p:ext uri="{D42A27DB-BD31-4B8C-83A1-F6EECF244321}">
                <p14:modId xmlns:p14="http://schemas.microsoft.com/office/powerpoint/2010/main" val="2436293124"/>
              </p:ext>
            </p:extLst>
          </p:nvPr>
        </p:nvGraphicFramePr>
        <p:xfrm>
          <a:off x="1155468" y="1571107"/>
          <a:ext cx="9476510" cy="5217414"/>
        </p:xfrm>
        <a:graphic>
          <a:graphicData uri="http://schemas.openxmlformats.org/drawingml/2006/table">
            <a:tbl>
              <a:tblPr firstRow="1" firstCol="1" bandRow="1">
                <a:tableStyleId>{5C22544A-7EE6-4342-B048-85BDC9FD1C3A}</a:tableStyleId>
              </a:tblPr>
              <a:tblGrid>
                <a:gridCol w="4738255">
                  <a:extLst>
                    <a:ext uri="{9D8B030D-6E8A-4147-A177-3AD203B41FA5}">
                      <a16:colId xmlns:a16="http://schemas.microsoft.com/office/drawing/2014/main" val="1208948231"/>
                    </a:ext>
                  </a:extLst>
                </a:gridCol>
                <a:gridCol w="4738255">
                  <a:extLst>
                    <a:ext uri="{9D8B030D-6E8A-4147-A177-3AD203B41FA5}">
                      <a16:colId xmlns:a16="http://schemas.microsoft.com/office/drawing/2014/main" val="2603160845"/>
                    </a:ext>
                  </a:extLst>
                </a:gridCol>
              </a:tblGrid>
              <a:tr h="4307415">
                <a:tc>
                  <a:txBody>
                    <a:bodyPr/>
                    <a:lstStyle/>
                    <a:p>
                      <a:pPr>
                        <a:spcAft>
                          <a:spcPts val="1200"/>
                        </a:spcAft>
                      </a:pPr>
                      <a:r>
                        <a:rPr lang="es-ES" sz="1200" u="sng" dirty="0">
                          <a:solidFill>
                            <a:schemeClr val="tx1"/>
                          </a:solidFill>
                          <a:effectLst/>
                          <a:hlinkClick r:id="rId2"/>
                        </a:rPr>
                        <a:t>Art. 336. Renta líquida gravable de la cédula general.</a:t>
                      </a:r>
                      <a:endParaRPr lang="es-ES" sz="1200" dirty="0">
                        <a:solidFill>
                          <a:schemeClr val="tx1"/>
                        </a:solidFill>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200" dirty="0">
                          <a:solidFill>
                            <a:schemeClr val="tx1"/>
                          </a:solidFill>
                          <a:effectLst/>
                        </a:rPr>
                        <a:t> </a:t>
                      </a:r>
                    </a:p>
                    <a:p>
                      <a:pPr algn="just"/>
                      <a:r>
                        <a:rPr lang="es-ES" sz="1200" dirty="0">
                          <a:solidFill>
                            <a:schemeClr val="tx1"/>
                          </a:solidFill>
                          <a:effectLst/>
                        </a:rPr>
                        <a:t>Nota 1. Para efectos de establecer la renta liquida de la cedula general, se </a:t>
                      </a:r>
                      <a:r>
                        <a:rPr lang="es-ES" sz="1200" dirty="0" smtClean="0">
                          <a:solidFill>
                            <a:schemeClr val="tx1"/>
                          </a:solidFill>
                          <a:effectLst/>
                        </a:rPr>
                        <a:t>seguirán </a:t>
                      </a:r>
                      <a:r>
                        <a:rPr lang="es-ES" sz="1200" dirty="0">
                          <a:solidFill>
                            <a:schemeClr val="tx1"/>
                          </a:solidFill>
                          <a:effectLst/>
                        </a:rPr>
                        <a:t>las siguientes reglas:</a:t>
                      </a:r>
                    </a:p>
                    <a:p>
                      <a:pPr algn="just"/>
                      <a:r>
                        <a:rPr lang="es-ES" sz="1200" dirty="0">
                          <a:solidFill>
                            <a:schemeClr val="tx1"/>
                          </a:solidFill>
                          <a:effectLst/>
                        </a:rPr>
                        <a:t>1. Se </a:t>
                      </a:r>
                      <a:r>
                        <a:rPr lang="es-ES" sz="1200" dirty="0" smtClean="0">
                          <a:solidFill>
                            <a:schemeClr val="tx1"/>
                          </a:solidFill>
                          <a:effectLst/>
                        </a:rPr>
                        <a:t>sumaran </a:t>
                      </a:r>
                      <a:r>
                        <a:rPr lang="es-ES" sz="1200" dirty="0">
                          <a:solidFill>
                            <a:schemeClr val="tx1"/>
                          </a:solidFill>
                          <a:effectLst/>
                        </a:rPr>
                        <a:t>los ingresos obtenidos por todo concepto excepto los correspondientes a dividendos y ganancias ocasionales.</a:t>
                      </a:r>
                    </a:p>
                    <a:p>
                      <a:pPr algn="just"/>
                      <a:r>
                        <a:rPr lang="es-ES" sz="1200" dirty="0">
                          <a:solidFill>
                            <a:schemeClr val="tx1"/>
                          </a:solidFill>
                          <a:effectLst/>
                        </a:rPr>
                        <a:t>2. A la suma anterior, se le </a:t>
                      </a:r>
                      <a:r>
                        <a:rPr lang="es-ES" sz="1200" dirty="0" smtClean="0">
                          <a:solidFill>
                            <a:schemeClr val="tx1"/>
                          </a:solidFill>
                          <a:effectLst/>
                        </a:rPr>
                        <a:t>restaran </a:t>
                      </a:r>
                      <a:r>
                        <a:rPr lang="es-ES" sz="1200" dirty="0">
                          <a:solidFill>
                            <a:schemeClr val="tx1"/>
                          </a:solidFill>
                          <a:effectLst/>
                        </a:rPr>
                        <a:t>los ingresos no constitutivos de renta imputables a cada ingreso.</a:t>
                      </a:r>
                    </a:p>
                    <a:p>
                      <a:pPr algn="just"/>
                      <a:r>
                        <a:rPr lang="es-ES" sz="1200" dirty="0">
                          <a:solidFill>
                            <a:schemeClr val="tx1"/>
                          </a:solidFill>
                          <a:effectLst/>
                        </a:rPr>
                        <a:t>3. Al valor resultante </a:t>
                      </a:r>
                      <a:r>
                        <a:rPr lang="es-ES" sz="1200" dirty="0" smtClean="0">
                          <a:solidFill>
                            <a:schemeClr val="tx1"/>
                          </a:solidFill>
                          <a:effectLst/>
                        </a:rPr>
                        <a:t>podrán </a:t>
                      </a:r>
                      <a:r>
                        <a:rPr lang="es-ES" sz="1200" dirty="0">
                          <a:solidFill>
                            <a:schemeClr val="tx1"/>
                          </a:solidFill>
                          <a:effectLst/>
                        </a:rPr>
                        <a:t>restarse todas las rentas exentas y las deducciones especiales imputables a esta </a:t>
                      </a:r>
                      <a:r>
                        <a:rPr lang="es-ES" sz="1200" dirty="0" smtClean="0">
                          <a:solidFill>
                            <a:schemeClr val="tx1"/>
                          </a:solidFill>
                          <a:effectLst/>
                        </a:rPr>
                        <a:t>cedula, </a:t>
                      </a:r>
                      <a:r>
                        <a:rPr lang="es-ES" sz="1200" dirty="0">
                          <a:solidFill>
                            <a:schemeClr val="tx1"/>
                          </a:solidFill>
                          <a:effectLst/>
                        </a:rPr>
                        <a:t>siempre que no excedan el cuarenta (40%) del resultado del numeral anterior, que en todo caso no puede exceder de </a:t>
                      </a:r>
                      <a:r>
                        <a:rPr lang="es-ES" sz="1200" dirty="0">
                          <a:solidFill>
                            <a:schemeClr val="tx1"/>
                          </a:solidFill>
                          <a:effectLst/>
                          <a:highlight>
                            <a:srgbClr val="00FFFF"/>
                          </a:highlight>
                        </a:rPr>
                        <a:t>cinco mil cuarenta (5.040) UVT</a:t>
                      </a:r>
                      <a:r>
                        <a:rPr lang="es-ES" sz="1200" dirty="0">
                          <a:solidFill>
                            <a:schemeClr val="tx1"/>
                          </a:solidFill>
                          <a:effectLst/>
                        </a:rPr>
                        <a:t>.</a:t>
                      </a:r>
                    </a:p>
                    <a:p>
                      <a:pPr algn="just"/>
                      <a:r>
                        <a:rPr lang="es-ES" sz="1200" dirty="0">
                          <a:solidFill>
                            <a:schemeClr val="tx1"/>
                          </a:solidFill>
                          <a:effectLst/>
                        </a:rPr>
                        <a:t>4. En la </a:t>
                      </a:r>
                      <a:r>
                        <a:rPr lang="es-ES" sz="1200" dirty="0" smtClean="0">
                          <a:solidFill>
                            <a:schemeClr val="tx1"/>
                          </a:solidFill>
                          <a:effectLst/>
                        </a:rPr>
                        <a:t>depuración </a:t>
                      </a:r>
                      <a:r>
                        <a:rPr lang="es-ES" sz="1200" dirty="0">
                          <a:solidFill>
                            <a:schemeClr val="tx1"/>
                          </a:solidFill>
                          <a:effectLst/>
                        </a:rPr>
                        <a:t>de las rentas no laborales y las rentas de capital se </a:t>
                      </a:r>
                      <a:r>
                        <a:rPr lang="es-ES" sz="1200" dirty="0" smtClean="0">
                          <a:solidFill>
                            <a:schemeClr val="tx1"/>
                          </a:solidFill>
                          <a:effectLst/>
                        </a:rPr>
                        <a:t>podrán </a:t>
                      </a:r>
                      <a:r>
                        <a:rPr lang="es-ES" sz="1200" dirty="0">
                          <a:solidFill>
                            <a:schemeClr val="tx1"/>
                          </a:solidFill>
                          <a:effectLst/>
                        </a:rPr>
                        <a:t>restar los costos y los gastos que cumplan con los requisitos generales para su procedencia establecidos en las normas de este Estatuto y que sean imputables a estas rentas </a:t>
                      </a:r>
                      <a:r>
                        <a:rPr lang="es-ES" sz="1200" dirty="0" smtClean="0">
                          <a:solidFill>
                            <a:schemeClr val="tx1"/>
                          </a:solidFill>
                          <a:effectLst/>
                        </a:rPr>
                        <a:t>especificas.</a:t>
                      </a:r>
                      <a:endParaRPr lang="es-ES" sz="1200" dirty="0">
                        <a:solidFill>
                          <a:schemeClr val="tx1"/>
                        </a:solidFill>
                        <a:effectLst/>
                      </a:endParaRPr>
                    </a:p>
                    <a:p>
                      <a:pPr algn="just"/>
                      <a:r>
                        <a:rPr lang="es-ES" sz="1200" dirty="0">
                          <a:solidFill>
                            <a:schemeClr val="tx1"/>
                          </a:solidFill>
                          <a:effectLst/>
                        </a:rPr>
                        <a:t>En estos mismos términos también se podrán restar los costos y los gastos asociados a rentas de trabajo provenientes de honorarios o compensaciones por servicios personales, en desarrollo de una actividad profesional independiente. Los contribuyentes a los que les resulte aplicable el parágrafo 5 del artículo 206 del Estatuto Tributario deberán optar entre restar los costos y gastos procedentes o la renta exenta prevista en el numeral 10 del mismo artículo.</a:t>
                      </a:r>
                    </a:p>
                    <a:p>
                      <a:pPr>
                        <a:lnSpc>
                          <a:spcPct val="107000"/>
                        </a:lnSpc>
                        <a:spcAft>
                          <a:spcPts val="0"/>
                        </a:spcAft>
                      </a:pPr>
                      <a:r>
                        <a:rPr lang="es-ES"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785" marR="43785" marT="0" marB="0">
                    <a:solidFill>
                      <a:schemeClr val="accent1">
                        <a:lumMod val="40000"/>
                        <a:lumOff val="60000"/>
                      </a:schemeClr>
                    </a:solidFill>
                  </a:tcPr>
                </a:tc>
                <a:tc>
                  <a:txBody>
                    <a:bodyPr/>
                    <a:lstStyle/>
                    <a:p>
                      <a:pPr>
                        <a:spcAft>
                          <a:spcPts val="1200"/>
                        </a:spcAft>
                      </a:pPr>
                      <a:r>
                        <a:rPr lang="es-ES" sz="1200" u="sng" dirty="0">
                          <a:solidFill>
                            <a:schemeClr val="tx1"/>
                          </a:solidFill>
                          <a:effectLst/>
                          <a:hlinkClick r:id="rId2"/>
                        </a:rPr>
                        <a:t>Art. 336. Renta líquida gravable de la cédula general.</a:t>
                      </a:r>
                      <a:endParaRPr lang="es-ES" sz="1200" dirty="0">
                        <a:solidFill>
                          <a:schemeClr val="tx1"/>
                        </a:solidFill>
                        <a:effectLst/>
                      </a:endParaRPr>
                    </a:p>
                    <a:p>
                      <a:pPr algn="just"/>
                      <a:r>
                        <a:rPr lang="es-ES" sz="1200" dirty="0">
                          <a:solidFill>
                            <a:schemeClr val="tx1"/>
                          </a:solidFill>
                          <a:effectLst/>
                        </a:rPr>
                        <a:t> </a:t>
                      </a:r>
                    </a:p>
                    <a:p>
                      <a:pPr algn="just"/>
                      <a:r>
                        <a:rPr lang="es-ES" sz="1200" dirty="0">
                          <a:solidFill>
                            <a:schemeClr val="tx1"/>
                          </a:solidFill>
                          <a:effectLst/>
                        </a:rPr>
                        <a:t>Nota 1. Para efectos de establecer la renta liquida de la cedula general, se </a:t>
                      </a:r>
                      <a:r>
                        <a:rPr lang="es-ES" sz="1200" dirty="0" smtClean="0">
                          <a:solidFill>
                            <a:schemeClr val="tx1"/>
                          </a:solidFill>
                          <a:effectLst/>
                        </a:rPr>
                        <a:t>seguirán </a:t>
                      </a:r>
                      <a:r>
                        <a:rPr lang="es-ES" sz="1200" dirty="0">
                          <a:solidFill>
                            <a:schemeClr val="tx1"/>
                          </a:solidFill>
                          <a:effectLst/>
                        </a:rPr>
                        <a:t>las siguientes reglas:</a:t>
                      </a:r>
                    </a:p>
                    <a:p>
                      <a:pPr algn="just"/>
                      <a:r>
                        <a:rPr lang="es-ES" sz="1200" dirty="0">
                          <a:solidFill>
                            <a:schemeClr val="tx1"/>
                          </a:solidFill>
                          <a:effectLst/>
                        </a:rPr>
                        <a:t>1. Se </a:t>
                      </a:r>
                      <a:r>
                        <a:rPr lang="es-ES" sz="1200" dirty="0" smtClean="0">
                          <a:solidFill>
                            <a:schemeClr val="tx1"/>
                          </a:solidFill>
                          <a:effectLst/>
                        </a:rPr>
                        <a:t>sumaran </a:t>
                      </a:r>
                      <a:r>
                        <a:rPr lang="es-ES" sz="1200" dirty="0">
                          <a:solidFill>
                            <a:schemeClr val="tx1"/>
                          </a:solidFill>
                          <a:effectLst/>
                        </a:rPr>
                        <a:t>los ingresos obtenidos por todo concepto excepto los correspondientes a dividendos y ganancias ocasionales.</a:t>
                      </a:r>
                    </a:p>
                    <a:p>
                      <a:pPr algn="just"/>
                      <a:r>
                        <a:rPr lang="es-ES" sz="1200" dirty="0">
                          <a:solidFill>
                            <a:schemeClr val="tx1"/>
                          </a:solidFill>
                          <a:effectLst/>
                        </a:rPr>
                        <a:t>2. A la suma anterior, se le </a:t>
                      </a:r>
                      <a:r>
                        <a:rPr lang="es-ES" sz="1200" dirty="0" smtClean="0">
                          <a:solidFill>
                            <a:schemeClr val="tx1"/>
                          </a:solidFill>
                          <a:effectLst/>
                        </a:rPr>
                        <a:t>restaran </a:t>
                      </a:r>
                      <a:r>
                        <a:rPr lang="es-ES" sz="1200" dirty="0">
                          <a:solidFill>
                            <a:schemeClr val="tx1"/>
                          </a:solidFill>
                          <a:effectLst/>
                        </a:rPr>
                        <a:t>los ingresos no constitutivos de renta imputables a cada ingreso.</a:t>
                      </a:r>
                    </a:p>
                    <a:p>
                      <a:pPr algn="just"/>
                      <a:r>
                        <a:rPr lang="es-ES" sz="1200" dirty="0">
                          <a:solidFill>
                            <a:schemeClr val="tx1"/>
                          </a:solidFill>
                          <a:effectLst/>
                        </a:rPr>
                        <a:t>3. Al valor resultante </a:t>
                      </a:r>
                      <a:r>
                        <a:rPr lang="es-ES" sz="1200" dirty="0" smtClean="0">
                          <a:solidFill>
                            <a:schemeClr val="tx1"/>
                          </a:solidFill>
                          <a:effectLst/>
                        </a:rPr>
                        <a:t>podrán </a:t>
                      </a:r>
                      <a:r>
                        <a:rPr lang="es-ES" sz="1200" dirty="0">
                          <a:solidFill>
                            <a:schemeClr val="tx1"/>
                          </a:solidFill>
                          <a:effectLst/>
                        </a:rPr>
                        <a:t>restarse todas las rentas exentas y las deducciones especiales imputables a esta </a:t>
                      </a:r>
                      <a:r>
                        <a:rPr lang="es-ES" sz="1200" dirty="0" smtClean="0">
                          <a:solidFill>
                            <a:schemeClr val="tx1"/>
                          </a:solidFill>
                          <a:effectLst/>
                        </a:rPr>
                        <a:t>cedula, </a:t>
                      </a:r>
                      <a:r>
                        <a:rPr lang="es-ES" sz="1200" dirty="0">
                          <a:solidFill>
                            <a:schemeClr val="tx1"/>
                          </a:solidFill>
                          <a:effectLst/>
                        </a:rPr>
                        <a:t>siempre que no excedan el cuarenta (40%) del resultado del numeral anterior, que en todo caso no puede exceder de mil doscientas </a:t>
                      </a:r>
                      <a:r>
                        <a:rPr lang="es-ES" sz="1200" dirty="0">
                          <a:solidFill>
                            <a:schemeClr val="tx1"/>
                          </a:solidFill>
                          <a:effectLst/>
                          <a:highlight>
                            <a:srgbClr val="00FFFF"/>
                          </a:highlight>
                        </a:rPr>
                        <a:t>diez (</a:t>
                      </a:r>
                      <a:r>
                        <a:rPr lang="es-ES" sz="1200" dirty="0" smtClean="0">
                          <a:solidFill>
                            <a:schemeClr val="tx1"/>
                          </a:solidFill>
                          <a:effectLst/>
                          <a:highlight>
                            <a:srgbClr val="00FFFF"/>
                          </a:highlight>
                        </a:rPr>
                        <a:t>1.340) </a:t>
                      </a:r>
                      <a:r>
                        <a:rPr lang="es-ES" sz="1200" dirty="0">
                          <a:solidFill>
                            <a:schemeClr val="tx1"/>
                          </a:solidFill>
                          <a:effectLst/>
                          <a:highlight>
                            <a:srgbClr val="00FFFF"/>
                          </a:highlight>
                        </a:rPr>
                        <a:t>UVT</a:t>
                      </a:r>
                      <a:r>
                        <a:rPr lang="es-ES" sz="1200" dirty="0" smtClean="0">
                          <a:solidFill>
                            <a:schemeClr val="tx1"/>
                          </a:solidFill>
                          <a:effectLst/>
                          <a:highlight>
                            <a:srgbClr val="00FFFF"/>
                          </a:highlight>
                        </a:rPr>
                        <a:t>. Y</a:t>
                      </a:r>
                      <a:r>
                        <a:rPr lang="es-ES" sz="1200" baseline="0" dirty="0" smtClean="0">
                          <a:solidFill>
                            <a:schemeClr val="tx1"/>
                          </a:solidFill>
                          <a:effectLst/>
                          <a:highlight>
                            <a:srgbClr val="00FFFF"/>
                          </a:highlight>
                        </a:rPr>
                        <a:t>  4 dependientes de 72 UVT  Adicional?.</a:t>
                      </a:r>
                      <a:endParaRPr lang="es-ES" sz="1200" dirty="0">
                        <a:solidFill>
                          <a:schemeClr val="tx1"/>
                        </a:solidFill>
                        <a:effectLst/>
                      </a:endParaRPr>
                    </a:p>
                    <a:p>
                      <a:pPr algn="just"/>
                      <a:r>
                        <a:rPr lang="es-ES" sz="1200" dirty="0">
                          <a:solidFill>
                            <a:schemeClr val="tx1"/>
                          </a:solidFill>
                          <a:effectLst/>
                        </a:rPr>
                        <a:t>4. En la </a:t>
                      </a:r>
                      <a:r>
                        <a:rPr lang="es-ES" sz="1200" dirty="0" smtClean="0">
                          <a:solidFill>
                            <a:schemeClr val="tx1"/>
                          </a:solidFill>
                          <a:effectLst/>
                        </a:rPr>
                        <a:t>depuración </a:t>
                      </a:r>
                      <a:r>
                        <a:rPr lang="es-ES" sz="1200" dirty="0">
                          <a:solidFill>
                            <a:schemeClr val="tx1"/>
                          </a:solidFill>
                          <a:effectLst/>
                        </a:rPr>
                        <a:t>de las rentas no laborales y las rentas de capital se </a:t>
                      </a:r>
                      <a:r>
                        <a:rPr lang="es-ES" sz="1200" dirty="0" smtClean="0">
                          <a:solidFill>
                            <a:schemeClr val="tx1"/>
                          </a:solidFill>
                          <a:effectLst/>
                        </a:rPr>
                        <a:t>podrán </a:t>
                      </a:r>
                      <a:r>
                        <a:rPr lang="es-ES" sz="1200" dirty="0">
                          <a:solidFill>
                            <a:schemeClr val="tx1"/>
                          </a:solidFill>
                          <a:effectLst/>
                        </a:rPr>
                        <a:t>restar los costos y los gastos que cumplan con los requisitos generales para su procedencia establecidos en las normas de este Estatuto y que sean imputables a estas rentas </a:t>
                      </a:r>
                      <a:r>
                        <a:rPr lang="es-ES" sz="1200" dirty="0" smtClean="0">
                          <a:solidFill>
                            <a:schemeClr val="tx1"/>
                          </a:solidFill>
                          <a:effectLst/>
                        </a:rPr>
                        <a:t>especificas.</a:t>
                      </a:r>
                      <a:endParaRPr lang="es-ES" sz="1200" dirty="0">
                        <a:solidFill>
                          <a:schemeClr val="tx1"/>
                        </a:solidFill>
                        <a:effectLst/>
                      </a:endParaRPr>
                    </a:p>
                    <a:p>
                      <a:pPr algn="just"/>
                      <a:r>
                        <a:rPr lang="es-ES" sz="1200" dirty="0">
                          <a:solidFill>
                            <a:schemeClr val="tx1"/>
                          </a:solidFill>
                          <a:effectLst/>
                        </a:rPr>
                        <a:t>En estos mismos términos también se podrán restar los costos y los gastos asociados a rentas de trabajo provenientes de honorarios o compensaciones por servicios personales, en desarrollo de una actividad profesional independiente. Los contribuyentes a los que les resulte aplicable el parágrafo 5 del artículo 206 del Estatuto Tributario deberán optar entre restar los costos y gastos procedentes o la renta exenta prevista en el numeral 10 del mismo artículo.</a:t>
                      </a:r>
                    </a:p>
                    <a:p>
                      <a:pPr>
                        <a:lnSpc>
                          <a:spcPct val="107000"/>
                        </a:lnSpc>
                        <a:spcAft>
                          <a:spcPts val="0"/>
                        </a:spcAft>
                      </a:pPr>
                      <a:r>
                        <a:rPr lang="es-ES"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785" marR="43785" marT="0" marB="0">
                    <a:solidFill>
                      <a:schemeClr val="accent1">
                        <a:lumMod val="40000"/>
                        <a:lumOff val="60000"/>
                      </a:schemeClr>
                    </a:solidFill>
                  </a:tcPr>
                </a:tc>
                <a:extLst>
                  <a:ext uri="{0D108BD9-81ED-4DB2-BD59-A6C34878D82A}">
                    <a16:rowId xmlns:a16="http://schemas.microsoft.com/office/drawing/2014/main" val="2397275183"/>
                  </a:ext>
                </a:extLst>
              </a:tr>
            </a:tbl>
          </a:graphicData>
        </a:graphic>
      </p:graphicFrame>
    </p:spTree>
    <p:extLst>
      <p:ext uri="{BB962C8B-B14F-4D97-AF65-F5344CB8AC3E}">
        <p14:creationId xmlns:p14="http://schemas.microsoft.com/office/powerpoint/2010/main" val="2408149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0204"/>
            <a:ext cx="10515600" cy="798021"/>
          </a:xfrm>
        </p:spPr>
        <p:txBody>
          <a:bodyPr>
            <a:normAutofit/>
          </a:bodyPr>
          <a:lstStyle/>
          <a:p>
            <a:pPr algn="ctr"/>
            <a:r>
              <a:rPr lang="es-ES" sz="3200" b="1" dirty="0" smtClean="0"/>
              <a:t>REFORMA TRIBUTARIA-PARA LA JUSTICIA SOCIAL</a:t>
            </a:r>
            <a:endParaRPr lang="es-ES" sz="3200" b="1" dirty="0"/>
          </a:p>
        </p:txBody>
      </p:sp>
      <p:graphicFrame>
        <p:nvGraphicFramePr>
          <p:cNvPr id="3" name="Tabla 2"/>
          <p:cNvGraphicFramePr>
            <a:graphicFrameLocks noGrp="1"/>
          </p:cNvGraphicFramePr>
          <p:nvPr>
            <p:extLst>
              <p:ext uri="{D42A27DB-BD31-4B8C-83A1-F6EECF244321}">
                <p14:modId xmlns:p14="http://schemas.microsoft.com/office/powerpoint/2010/main" val="2414422095"/>
              </p:ext>
            </p:extLst>
          </p:nvPr>
        </p:nvGraphicFramePr>
        <p:xfrm>
          <a:off x="1155468" y="1571107"/>
          <a:ext cx="9476510" cy="4307415"/>
        </p:xfrm>
        <a:graphic>
          <a:graphicData uri="http://schemas.openxmlformats.org/drawingml/2006/table">
            <a:tbl>
              <a:tblPr firstRow="1" firstCol="1" bandRow="1">
                <a:tableStyleId>{5C22544A-7EE6-4342-B048-85BDC9FD1C3A}</a:tableStyleId>
              </a:tblPr>
              <a:tblGrid>
                <a:gridCol w="4738255">
                  <a:extLst>
                    <a:ext uri="{9D8B030D-6E8A-4147-A177-3AD203B41FA5}">
                      <a16:colId xmlns:a16="http://schemas.microsoft.com/office/drawing/2014/main" val="1208948231"/>
                    </a:ext>
                  </a:extLst>
                </a:gridCol>
                <a:gridCol w="4738255">
                  <a:extLst>
                    <a:ext uri="{9D8B030D-6E8A-4147-A177-3AD203B41FA5}">
                      <a16:colId xmlns:a16="http://schemas.microsoft.com/office/drawing/2014/main" val="2603160845"/>
                    </a:ext>
                  </a:extLst>
                </a:gridCol>
              </a:tblGrid>
              <a:tr h="4307415">
                <a:tc>
                  <a:txBody>
                    <a:bodyPr/>
                    <a:lstStyle/>
                    <a:p>
                      <a:pPr>
                        <a:spcAft>
                          <a:spcPts val="1200"/>
                        </a:spcAft>
                      </a:pPr>
                      <a:r>
                        <a:rPr lang="es-ES" sz="1200" u="sng" dirty="0">
                          <a:solidFill>
                            <a:schemeClr val="tx1"/>
                          </a:solidFill>
                          <a:effectLst/>
                          <a:hlinkClick r:id="rId2"/>
                        </a:rPr>
                        <a:t>Art. 336. Renta líquida gravable de la cédula general.</a:t>
                      </a:r>
                      <a:endParaRPr lang="es-ES" sz="1200" dirty="0">
                        <a:solidFill>
                          <a:schemeClr val="tx1"/>
                        </a:solidFill>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200" dirty="0">
                          <a:solidFill>
                            <a:schemeClr val="tx1"/>
                          </a:solidFill>
                          <a:effectLst/>
                        </a:rPr>
                        <a:t> </a:t>
                      </a:r>
                    </a:p>
                  </a:txBody>
                  <a:tcPr marL="43785" marR="43785" marT="0" marB="0">
                    <a:solidFill>
                      <a:schemeClr val="accent1">
                        <a:lumMod val="40000"/>
                        <a:lumOff val="60000"/>
                      </a:schemeClr>
                    </a:solidFill>
                  </a:tcPr>
                </a:tc>
                <a:tc>
                  <a:txBody>
                    <a:bodyPr/>
                    <a:lstStyle/>
                    <a:p>
                      <a:pPr>
                        <a:spcAft>
                          <a:spcPts val="1200"/>
                        </a:spcAft>
                      </a:pPr>
                      <a:r>
                        <a:rPr lang="es-ES" sz="1200" u="sng" dirty="0">
                          <a:solidFill>
                            <a:schemeClr val="tx1"/>
                          </a:solidFill>
                          <a:effectLst/>
                          <a:hlinkClick r:id="rId2"/>
                        </a:rPr>
                        <a:t>Art. 336. Renta líquida gravable de la cédula general.</a:t>
                      </a:r>
                      <a:endParaRPr lang="es-ES" sz="1200" dirty="0">
                        <a:solidFill>
                          <a:schemeClr val="tx1"/>
                        </a:solidFill>
                        <a:effectLst/>
                      </a:endParaRPr>
                    </a:p>
                    <a:p>
                      <a:pPr algn="just"/>
                      <a:r>
                        <a:rPr lang="es-ES" sz="1200" dirty="0" smtClean="0">
                          <a:solidFill>
                            <a:schemeClr val="tx1"/>
                          </a:solidFill>
                          <a:effectLst/>
                        </a:rPr>
                        <a:t>LAS</a:t>
                      </a:r>
                      <a:r>
                        <a:rPr lang="es-ES" sz="1200" baseline="0" dirty="0" smtClean="0">
                          <a:solidFill>
                            <a:schemeClr val="tx1"/>
                          </a:solidFill>
                          <a:effectLst/>
                        </a:rPr>
                        <a:t> COMPRAS DE BIENES O SERVICIOS DEDUCIBLES HASTA EL 1% DEL INGRESO, SIEMPRE Y CUANDO CUMPLA:</a:t>
                      </a:r>
                    </a:p>
                    <a:p>
                      <a:pPr algn="just"/>
                      <a:r>
                        <a:rPr lang="es-ES" sz="1200" baseline="0" dirty="0" smtClean="0">
                          <a:solidFill>
                            <a:schemeClr val="tx1"/>
                          </a:solidFill>
                          <a:effectLst/>
                        </a:rPr>
                        <a:t>5.1: NO SE HAYA TOMADO EL IVA DESCONTABLE, INCRNGO, RENTA EXENTA, </a:t>
                      </a:r>
                    </a:p>
                    <a:p>
                      <a:pPr algn="just"/>
                      <a:r>
                        <a:rPr lang="es-ES" sz="1200" baseline="0" dirty="0" smtClean="0">
                          <a:solidFill>
                            <a:schemeClr val="tx1"/>
                          </a:solidFill>
                          <a:effectLst/>
                        </a:rPr>
                        <a:t>5.2: FACTURA ELECTRÓNICA</a:t>
                      </a:r>
                    </a:p>
                    <a:p>
                      <a:pPr algn="just"/>
                      <a:r>
                        <a:rPr lang="es-ES" sz="1200" baseline="0" dirty="0" smtClean="0">
                          <a:solidFill>
                            <a:schemeClr val="tx1"/>
                          </a:solidFill>
                          <a:effectLst/>
                        </a:rPr>
                        <a:t>5.3: PAGADA DE CONTADO</a:t>
                      </a:r>
                    </a:p>
                    <a:p>
                      <a:pPr algn="just"/>
                      <a:r>
                        <a:rPr lang="es-ES" sz="1200" baseline="0" dirty="0" smtClean="0">
                          <a:solidFill>
                            <a:schemeClr val="tx1"/>
                          </a:solidFill>
                          <a:effectLst/>
                        </a:rPr>
                        <a:t>5.4 SUJETOS OBLIGADOS A FACTURAR</a:t>
                      </a:r>
                    </a:p>
                    <a:p>
                      <a:pPr algn="just"/>
                      <a:r>
                        <a:rPr lang="es-ES" sz="1200" baseline="0" dirty="0" smtClean="0">
                          <a:solidFill>
                            <a:schemeClr val="tx1"/>
                          </a:solidFill>
                          <a:effectLst/>
                        </a:rPr>
                        <a:t>NO ESTÁ SUJETO AL LIMITE DE LOS 1.340 UVT, PERO NO PUEDE GENERAR PÉRDIDAS</a:t>
                      </a:r>
                      <a:endParaRPr lang="es-ES" sz="1200" dirty="0">
                        <a:solidFill>
                          <a:schemeClr val="tx1"/>
                        </a:solidFill>
                        <a:effectLst/>
                      </a:endParaRPr>
                    </a:p>
                  </a:txBody>
                  <a:tcPr marL="43785" marR="43785" marT="0" marB="0">
                    <a:solidFill>
                      <a:schemeClr val="accent1">
                        <a:lumMod val="40000"/>
                        <a:lumOff val="60000"/>
                      </a:schemeClr>
                    </a:solidFill>
                  </a:tcPr>
                </a:tc>
                <a:extLst>
                  <a:ext uri="{0D108BD9-81ED-4DB2-BD59-A6C34878D82A}">
                    <a16:rowId xmlns:a16="http://schemas.microsoft.com/office/drawing/2014/main" val="2397275183"/>
                  </a:ext>
                </a:extLst>
              </a:tr>
            </a:tbl>
          </a:graphicData>
        </a:graphic>
      </p:graphicFrame>
    </p:spTree>
    <p:extLst>
      <p:ext uri="{BB962C8B-B14F-4D97-AF65-F5344CB8AC3E}">
        <p14:creationId xmlns:p14="http://schemas.microsoft.com/office/powerpoint/2010/main" val="3835990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grama de flujo: conector 18"/>
          <p:cNvSpPr>
            <a:spLocks noChangeArrowheads="1"/>
          </p:cNvSpPr>
          <p:nvPr/>
        </p:nvSpPr>
        <p:spPr bwMode="auto">
          <a:xfrm>
            <a:off x="5433391" y="3008243"/>
            <a:ext cx="6042991" cy="3610921"/>
          </a:xfrm>
          <a:prstGeom prst="flowChartConnector">
            <a:avLst/>
          </a:prstGeom>
          <a:blipFill>
            <a:blip r:embed="rId2"/>
            <a:tile tx="0" ty="0" sx="100000" sy="100000" flip="none" algn="tl"/>
          </a:blipFill>
          <a:ln w="12700" algn="ctr">
            <a:solidFill>
              <a:srgbClr val="A50021"/>
            </a:solidFill>
            <a:round/>
            <a:headEnd type="none" w="sm" len="sm"/>
            <a:tailEnd type="none" w="sm" len="sm"/>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O" altLang="es-CO" sz="1800">
              <a:solidFill>
                <a:schemeClr val="bg1"/>
              </a:solidFill>
            </a:endParaRPr>
          </a:p>
        </p:txBody>
      </p:sp>
      <p:sp>
        <p:nvSpPr>
          <p:cNvPr id="70662" name="Diagrama de flujo: conector 1"/>
          <p:cNvSpPr>
            <a:spLocks noChangeArrowheads="1"/>
          </p:cNvSpPr>
          <p:nvPr/>
        </p:nvSpPr>
        <p:spPr bwMode="auto">
          <a:xfrm>
            <a:off x="1524000" y="427992"/>
            <a:ext cx="6042991" cy="3270551"/>
          </a:xfrm>
          <a:prstGeom prst="flowChartConnector">
            <a:avLst/>
          </a:prstGeom>
          <a:blipFill>
            <a:blip r:embed="rId2"/>
            <a:tile tx="0" ty="0" sx="100000" sy="100000" flip="none" algn="tl"/>
          </a:blipFill>
          <a:ln w="12700" algn="ctr">
            <a:solidFill>
              <a:srgbClr val="A50021"/>
            </a:solidFill>
            <a:round/>
            <a:headEnd type="none" w="sm" len="sm"/>
            <a:tailEnd type="none" w="sm" len="sm"/>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O" altLang="es-CO" sz="1800">
              <a:solidFill>
                <a:schemeClr val="bg1"/>
              </a:solidFill>
            </a:endParaRPr>
          </a:p>
        </p:txBody>
      </p:sp>
      <p:sp>
        <p:nvSpPr>
          <p:cNvPr id="70665" name="Text Box 1033"/>
          <p:cNvSpPr txBox="1">
            <a:spLocks noChangeArrowheads="1"/>
          </p:cNvSpPr>
          <p:nvPr/>
        </p:nvSpPr>
        <p:spPr bwMode="auto">
          <a:xfrm>
            <a:off x="2345635" y="575192"/>
            <a:ext cx="466476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600" b="1" dirty="0">
                <a:latin typeface="Trebuchet MS" panose="020B0603020202020204" pitchFamily="34" charset="0"/>
              </a:rPr>
              <a:t>Sucesión por Causa de Muerte:</a:t>
            </a:r>
          </a:p>
          <a:p>
            <a:pPr marL="285750" indent="-285750">
              <a:spcBef>
                <a:spcPct val="50000"/>
              </a:spcBef>
            </a:pPr>
            <a:r>
              <a:rPr lang="es-MX" altLang="es-CO" sz="1400" b="1" dirty="0">
                <a:latin typeface="Trebuchet MS" panose="020B0603020202020204" pitchFamily="34" charset="0"/>
              </a:rPr>
              <a:t>Conflictos entre herederos.</a:t>
            </a:r>
          </a:p>
          <a:p>
            <a:pPr marL="285750" indent="-285750">
              <a:spcBef>
                <a:spcPct val="50000"/>
              </a:spcBef>
            </a:pPr>
            <a:r>
              <a:rPr lang="es-MX" altLang="es-CO" sz="1400" b="1" dirty="0">
                <a:latin typeface="Trebuchet MS" panose="020B0603020202020204" pitchFamily="34" charset="0"/>
              </a:rPr>
              <a:t>Paralización de los bienes.</a:t>
            </a:r>
          </a:p>
          <a:p>
            <a:pPr marL="285750" indent="-285750">
              <a:spcBef>
                <a:spcPct val="50000"/>
              </a:spcBef>
            </a:pPr>
            <a:r>
              <a:rPr lang="es-MX" altLang="es-CO" sz="1400" b="1" dirty="0">
                <a:latin typeface="Trebuchet MS" panose="020B0603020202020204" pitchFamily="34" charset="0"/>
              </a:rPr>
              <a:t>Embargo – Secuestro de Bienes.</a:t>
            </a:r>
          </a:p>
          <a:p>
            <a:pPr marL="285750" indent="-285750">
              <a:spcBef>
                <a:spcPct val="50000"/>
              </a:spcBef>
            </a:pPr>
            <a:r>
              <a:rPr lang="es-MX" altLang="es-CO" sz="1400" b="1" dirty="0">
                <a:latin typeface="Trebuchet MS" panose="020B0603020202020204" pitchFamily="34" charset="0"/>
              </a:rPr>
              <a:t>Administrados por la Justicia.</a:t>
            </a:r>
          </a:p>
          <a:p>
            <a:pPr marL="285750" indent="-285750">
              <a:spcBef>
                <a:spcPct val="50000"/>
              </a:spcBef>
            </a:pPr>
            <a:r>
              <a:rPr lang="es-MX" altLang="es-CO" sz="1400" b="1" dirty="0">
                <a:latin typeface="Trebuchet MS" panose="020B0603020202020204" pitchFamily="34" charset="0"/>
              </a:rPr>
              <a:t>Riesgo de pérdida del Patrimonio.</a:t>
            </a:r>
          </a:p>
          <a:p>
            <a:pPr marL="285750" indent="-285750">
              <a:spcBef>
                <a:spcPct val="50000"/>
              </a:spcBef>
            </a:pPr>
            <a:r>
              <a:rPr lang="es-MX" altLang="es-CO" sz="1400" b="1" dirty="0">
                <a:latin typeface="Trebuchet MS" panose="020B0603020202020204" pitchFamily="34" charset="0"/>
              </a:rPr>
              <a:t>Costo de la Sucesión.</a:t>
            </a:r>
          </a:p>
          <a:p>
            <a:pPr marL="285750" indent="-285750">
              <a:spcBef>
                <a:spcPct val="50000"/>
              </a:spcBef>
            </a:pPr>
            <a:r>
              <a:rPr lang="es-MX" altLang="es-CO" sz="1400" b="1" dirty="0">
                <a:latin typeface="Trebuchet MS" panose="020B0603020202020204" pitchFamily="34" charset="0"/>
              </a:rPr>
              <a:t>Costo de Heredar.  Depuración según la calidad del beneficiario.</a:t>
            </a:r>
          </a:p>
        </p:txBody>
      </p:sp>
      <p:sp>
        <p:nvSpPr>
          <p:cNvPr id="70666" name="Text Box 1033"/>
          <p:cNvSpPr txBox="1">
            <a:spLocks noChangeArrowheads="1"/>
          </p:cNvSpPr>
          <p:nvPr/>
        </p:nvSpPr>
        <p:spPr bwMode="auto">
          <a:xfrm>
            <a:off x="8912984" y="1822646"/>
            <a:ext cx="1582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400" b="1" dirty="0">
                <a:solidFill>
                  <a:schemeClr val="bg1"/>
                </a:solidFill>
                <a:latin typeface="Trebuchet MS" panose="020B0603020202020204" pitchFamily="34" charset="0"/>
              </a:rPr>
              <a:t>s</a:t>
            </a:r>
          </a:p>
        </p:txBody>
      </p:sp>
      <p:sp>
        <p:nvSpPr>
          <p:cNvPr id="70667" name="Text Box 1033"/>
          <p:cNvSpPr txBox="1">
            <a:spLocks noChangeArrowheads="1"/>
          </p:cNvSpPr>
          <p:nvPr/>
        </p:nvSpPr>
        <p:spPr bwMode="auto">
          <a:xfrm>
            <a:off x="958789" y="4204746"/>
            <a:ext cx="3255100" cy="63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MX" altLang="es-CO" sz="1400" b="1" dirty="0">
                <a:latin typeface="Trebuchet MS" panose="020B0603020202020204" pitchFamily="34" charset="0"/>
              </a:rPr>
              <a:t>Código Civil Art. 1443</a:t>
            </a:r>
          </a:p>
          <a:p>
            <a:pPr>
              <a:spcBef>
                <a:spcPct val="50000"/>
              </a:spcBef>
              <a:buNone/>
            </a:pPr>
            <a:r>
              <a:rPr lang="es-MX" altLang="es-CO" sz="1400" b="1" dirty="0">
                <a:latin typeface="Trebuchet MS" panose="020B0603020202020204" pitchFamily="34" charset="0"/>
              </a:rPr>
              <a:t>Estatuto T, Art. 47 y </a:t>
            </a:r>
            <a:r>
              <a:rPr lang="es-MX" altLang="es-CO" sz="1400" b="1" dirty="0" err="1">
                <a:latin typeface="Trebuchet MS" panose="020B0603020202020204" pitchFamily="34" charset="0"/>
              </a:rPr>
              <a:t>ss</a:t>
            </a:r>
            <a:r>
              <a:rPr lang="es-MX" altLang="es-CO" sz="1400" b="1" dirty="0">
                <a:latin typeface="Trebuchet MS" panose="020B0603020202020204" pitchFamily="34" charset="0"/>
              </a:rPr>
              <a:t>, 302 y </a:t>
            </a:r>
            <a:r>
              <a:rPr lang="es-MX" altLang="es-CO" sz="1400" b="1" dirty="0" err="1">
                <a:latin typeface="Trebuchet MS" panose="020B0603020202020204" pitchFamily="34" charset="0"/>
              </a:rPr>
              <a:t>ss</a:t>
            </a:r>
            <a:endParaRPr lang="es-MX" altLang="es-CO" sz="1400" b="1" dirty="0">
              <a:latin typeface="Trebuchet MS" panose="020B0603020202020204" pitchFamily="34" charset="0"/>
            </a:endParaRPr>
          </a:p>
        </p:txBody>
      </p:sp>
      <p:sp>
        <p:nvSpPr>
          <p:cNvPr id="70668" name="Text Box 1033"/>
          <p:cNvSpPr txBox="1">
            <a:spLocks noChangeArrowheads="1"/>
          </p:cNvSpPr>
          <p:nvPr/>
        </p:nvSpPr>
        <p:spPr bwMode="auto">
          <a:xfrm>
            <a:off x="1669774" y="5426076"/>
            <a:ext cx="305859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400" b="1" dirty="0">
                <a:latin typeface="Trebuchet MS" panose="020B0603020202020204" pitchFamily="34" charset="0"/>
              </a:rPr>
              <a:t>Disminución del Patrimonio del Donante e Incremento del Patrimonio del Donatario.</a:t>
            </a:r>
          </a:p>
        </p:txBody>
      </p:sp>
      <p:sp>
        <p:nvSpPr>
          <p:cNvPr id="70669" name="Text Box 1033"/>
          <p:cNvSpPr txBox="1">
            <a:spLocks noChangeArrowheads="1"/>
          </p:cNvSpPr>
          <p:nvPr/>
        </p:nvSpPr>
        <p:spPr bwMode="auto">
          <a:xfrm>
            <a:off x="6249487" y="3167466"/>
            <a:ext cx="3848669"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MX" altLang="es-CO" sz="1400" b="1" dirty="0">
              <a:latin typeface="Trebuchet MS" panose="020B0603020202020204" pitchFamily="34" charset="0"/>
            </a:endParaRPr>
          </a:p>
          <a:p>
            <a:pPr algn="ctr" eaLnBrk="1" hangingPunct="1">
              <a:spcBef>
                <a:spcPct val="50000"/>
              </a:spcBef>
              <a:buFontTx/>
              <a:buNone/>
            </a:pPr>
            <a:r>
              <a:rPr lang="es-MX" altLang="es-CO" sz="1400" b="1" dirty="0">
                <a:latin typeface="Trebuchet MS" panose="020B0603020202020204" pitchFamily="34" charset="0"/>
              </a:rPr>
              <a:t>DONACIONES</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Transferencia en vida: parte de los bienes a título gratuito e irrevocable, cede ventajas económicas.  Puede requerir autorizar en notaría.</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Transferencia por muerte: Revocables, asimilables a herencia (sobre todos los bs) o legado (Bs específicos).</a:t>
            </a:r>
          </a:p>
          <a:p>
            <a:pPr marL="285750" indent="-285750" algn="just" eaLnBrk="1" hangingPunct="1">
              <a:spcBef>
                <a:spcPct val="50000"/>
              </a:spcBef>
              <a:buFont typeface="Arial" panose="020B0604020202020204" pitchFamily="34" charset="0"/>
              <a:buChar char="•"/>
            </a:pPr>
            <a:r>
              <a:rPr lang="es-MX" altLang="es-CO" sz="1400" b="1" dirty="0">
                <a:latin typeface="Trebuchet MS" panose="020B0603020202020204" pitchFamily="34" charset="0"/>
              </a:rPr>
              <a:t>Causan Impuesto de Ganancia Ocasional.</a:t>
            </a:r>
          </a:p>
          <a:p>
            <a:pPr marL="285750" indent="-285750" algn="just" eaLnBrk="1" hangingPunct="1">
              <a:spcBef>
                <a:spcPct val="50000"/>
              </a:spcBef>
              <a:buFont typeface="Arial" panose="020B0604020202020204" pitchFamily="34" charset="0"/>
              <a:buChar char="•"/>
            </a:pPr>
            <a:r>
              <a:rPr lang="es-MX" altLang="es-CO" sz="1400" b="1" dirty="0">
                <a:latin typeface="Trebuchet MS" panose="020B0603020202020204" pitchFamily="34" charset="0"/>
              </a:rPr>
              <a:t>Requieren Solemnidades Legales.</a:t>
            </a:r>
          </a:p>
          <a:p>
            <a:pPr algn="just" eaLnBrk="1" hangingPunct="1">
              <a:spcBef>
                <a:spcPct val="50000"/>
              </a:spcBef>
              <a:buFontTx/>
              <a:buNone/>
            </a:pPr>
            <a:endParaRPr lang="es-MX" altLang="es-CO" sz="1400" b="1" dirty="0">
              <a:latin typeface="Trebuchet MS" panose="020B0603020202020204" pitchFamily="34" charset="0"/>
            </a:endParaRPr>
          </a:p>
          <a:p>
            <a:pPr algn="just" eaLnBrk="1" hangingPunct="1">
              <a:spcBef>
                <a:spcPct val="50000"/>
              </a:spcBef>
              <a:buFontTx/>
              <a:buNone/>
            </a:pPr>
            <a:endParaRPr lang="es-MX" altLang="es-CO" sz="1400" b="1" dirty="0">
              <a:latin typeface="Trebuchet MS" panose="020B0603020202020204" pitchFamily="34" charset="0"/>
            </a:endParaRPr>
          </a:p>
        </p:txBody>
      </p:sp>
      <p:sp>
        <p:nvSpPr>
          <p:cNvPr id="13" name="Text Box 1033">
            <a:extLst>
              <a:ext uri="{FF2B5EF4-FFF2-40B4-BE49-F238E27FC236}">
                <a16:creationId xmlns:a16="http://schemas.microsoft.com/office/drawing/2014/main" id="{0F9E6030-BE23-49CC-977D-B7FC662FFCA1}"/>
              </a:ext>
            </a:extLst>
          </p:cNvPr>
          <p:cNvSpPr txBox="1">
            <a:spLocks noChangeArrowheads="1"/>
          </p:cNvSpPr>
          <p:nvPr/>
        </p:nvSpPr>
        <p:spPr bwMode="auto">
          <a:xfrm>
            <a:off x="7566990" y="89437"/>
            <a:ext cx="364217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s-MX" altLang="es-CO" sz="1600" b="1" dirty="0">
                <a:solidFill>
                  <a:srgbClr val="002060"/>
                </a:solidFill>
                <a:latin typeface="Trebuchet MS" panose="020B0603020202020204" pitchFamily="34" charset="0"/>
              </a:rPr>
              <a:t>FORMAS DE TRANSFERIR LOS BIENES</a:t>
            </a:r>
          </a:p>
        </p:txBody>
      </p:sp>
      <p:sp>
        <p:nvSpPr>
          <p:cNvPr id="14" name="Text Box 1033">
            <a:extLst>
              <a:ext uri="{FF2B5EF4-FFF2-40B4-BE49-F238E27FC236}">
                <a16:creationId xmlns:a16="http://schemas.microsoft.com/office/drawing/2014/main" id="{0A09D99F-05E6-4D7B-B67B-8D3738BF8FC1}"/>
              </a:ext>
            </a:extLst>
          </p:cNvPr>
          <p:cNvSpPr txBox="1">
            <a:spLocks noChangeArrowheads="1"/>
          </p:cNvSpPr>
          <p:nvPr/>
        </p:nvSpPr>
        <p:spPr bwMode="auto">
          <a:xfrm>
            <a:off x="7566990" y="1246384"/>
            <a:ext cx="3642175" cy="63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400" b="1" dirty="0">
                <a:latin typeface="Trebuchet MS" panose="020B0603020202020204" pitchFamily="34" charset="0"/>
              </a:rPr>
              <a:t>Código Civil Art. 1008 y </a:t>
            </a:r>
            <a:r>
              <a:rPr lang="es-MX" altLang="es-CO" sz="1400" b="1" dirty="0" err="1">
                <a:latin typeface="Trebuchet MS" panose="020B0603020202020204" pitchFamily="34" charset="0"/>
              </a:rPr>
              <a:t>ss</a:t>
            </a:r>
            <a:r>
              <a:rPr lang="es-MX" altLang="es-CO" sz="1400" b="1" dirty="0">
                <a:latin typeface="Trebuchet MS" panose="020B0603020202020204" pitchFamily="34" charset="0"/>
              </a:rPr>
              <a:t>, 1230 y </a:t>
            </a:r>
            <a:r>
              <a:rPr lang="es-MX" altLang="es-CO" sz="1400" b="1" dirty="0" err="1">
                <a:latin typeface="Trebuchet MS" panose="020B0603020202020204" pitchFamily="34" charset="0"/>
              </a:rPr>
              <a:t>ss</a:t>
            </a:r>
            <a:endParaRPr lang="es-MX" altLang="es-CO" sz="1400" b="1" dirty="0">
              <a:latin typeface="Trebuchet MS" panose="020B0603020202020204" pitchFamily="34" charset="0"/>
            </a:endParaRPr>
          </a:p>
          <a:p>
            <a:pPr eaLnBrk="1" hangingPunct="1">
              <a:spcBef>
                <a:spcPct val="50000"/>
              </a:spcBef>
              <a:buFontTx/>
              <a:buNone/>
            </a:pPr>
            <a:r>
              <a:rPr lang="es-MX" altLang="es-CO" sz="1400" b="1" dirty="0">
                <a:latin typeface="Trebuchet MS" panose="020B0603020202020204" pitchFamily="34" charset="0"/>
              </a:rPr>
              <a:t>Estatuto Tributario Art. 47 y </a:t>
            </a:r>
            <a:r>
              <a:rPr lang="es-MX" altLang="es-CO" sz="1400" b="1" dirty="0" err="1">
                <a:latin typeface="Trebuchet MS" panose="020B0603020202020204" pitchFamily="34" charset="0"/>
              </a:rPr>
              <a:t>ss</a:t>
            </a:r>
            <a:r>
              <a:rPr lang="es-MX" altLang="es-CO" sz="1400" b="1" dirty="0">
                <a:latin typeface="Trebuchet MS" panose="020B0603020202020204" pitchFamily="34" charset="0"/>
              </a:rPr>
              <a:t>, 302 y </a:t>
            </a:r>
            <a:r>
              <a:rPr lang="es-MX" altLang="es-CO" sz="1400" b="1" dirty="0" err="1">
                <a:latin typeface="Trebuchet MS" panose="020B0603020202020204" pitchFamily="34" charset="0"/>
              </a:rPr>
              <a:t>ss</a:t>
            </a:r>
            <a:endParaRPr lang="es-MX" altLang="es-CO" sz="1400" b="1" dirty="0">
              <a:latin typeface="Trebuchet MS" panose="020B0603020202020204" pitchFamily="34" charset="0"/>
            </a:endParaRPr>
          </a:p>
        </p:txBody>
      </p:sp>
    </p:spTree>
    <p:extLst>
      <p:ext uri="{BB962C8B-B14F-4D97-AF65-F5344CB8AC3E}">
        <p14:creationId xmlns:p14="http://schemas.microsoft.com/office/powerpoint/2010/main" val="3593076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90204"/>
            <a:ext cx="10515600" cy="798021"/>
          </a:xfrm>
        </p:spPr>
        <p:txBody>
          <a:bodyPr>
            <a:normAutofit/>
          </a:bodyPr>
          <a:lstStyle/>
          <a:p>
            <a:pPr algn="ctr"/>
            <a:r>
              <a:rPr lang="es-ES" sz="3200" b="1" dirty="0" smtClean="0"/>
              <a:t>REFORMA TRIBUTARIA-PARA LA JUSTICIA SOCIAL</a:t>
            </a:r>
            <a:endParaRPr lang="es-ES" sz="3200" b="1" dirty="0"/>
          </a:p>
        </p:txBody>
      </p:sp>
      <p:graphicFrame>
        <p:nvGraphicFramePr>
          <p:cNvPr id="4" name="Tabla 3"/>
          <p:cNvGraphicFramePr>
            <a:graphicFrameLocks noGrp="1"/>
          </p:cNvGraphicFramePr>
          <p:nvPr>
            <p:extLst>
              <p:ext uri="{D42A27DB-BD31-4B8C-83A1-F6EECF244321}">
                <p14:modId xmlns:p14="http://schemas.microsoft.com/office/powerpoint/2010/main" val="1944487036"/>
              </p:ext>
            </p:extLst>
          </p:nvPr>
        </p:nvGraphicFramePr>
        <p:xfrm>
          <a:off x="1221968" y="1762298"/>
          <a:ext cx="9277006" cy="4563687"/>
        </p:xfrm>
        <a:graphic>
          <a:graphicData uri="http://schemas.openxmlformats.org/drawingml/2006/table">
            <a:tbl>
              <a:tblPr firstRow="1" firstCol="1" bandRow="1">
                <a:tableStyleId>{5C22544A-7EE6-4342-B048-85BDC9FD1C3A}</a:tableStyleId>
              </a:tblPr>
              <a:tblGrid>
                <a:gridCol w="4638503">
                  <a:extLst>
                    <a:ext uri="{9D8B030D-6E8A-4147-A177-3AD203B41FA5}">
                      <a16:colId xmlns:a16="http://schemas.microsoft.com/office/drawing/2014/main" val="2426838914"/>
                    </a:ext>
                  </a:extLst>
                </a:gridCol>
                <a:gridCol w="4638503">
                  <a:extLst>
                    <a:ext uri="{9D8B030D-6E8A-4147-A177-3AD203B41FA5}">
                      <a16:colId xmlns:a16="http://schemas.microsoft.com/office/drawing/2014/main" val="2186422641"/>
                    </a:ext>
                  </a:extLst>
                </a:gridCol>
              </a:tblGrid>
              <a:tr h="4563687">
                <a:tc>
                  <a:txBody>
                    <a:bodyPr/>
                    <a:lstStyle/>
                    <a:p>
                      <a:pPr algn="just">
                        <a:spcAft>
                          <a:spcPts val="1200"/>
                        </a:spcAft>
                      </a:pPr>
                      <a:r>
                        <a:rPr lang="es-ES" sz="1400" u="sng" dirty="0">
                          <a:solidFill>
                            <a:schemeClr val="tx1"/>
                          </a:solidFill>
                          <a:effectLst/>
                          <a:hlinkClick r:id="rId2"/>
                        </a:rPr>
                        <a:t>Art. 331. Rentas líquidas gravables.</a:t>
                      </a:r>
                      <a:endParaRPr lang="es-ES" sz="1400" dirty="0">
                        <a:solidFill>
                          <a:schemeClr val="tx1"/>
                        </a:solidFill>
                        <a:effectLst/>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ES" sz="1400" dirty="0">
                          <a:solidFill>
                            <a:schemeClr val="tx1"/>
                          </a:solidFill>
                          <a:effectLst/>
                        </a:rPr>
                        <a:t> </a:t>
                      </a:r>
                    </a:p>
                    <a:p>
                      <a:pPr algn="just"/>
                      <a:r>
                        <a:rPr lang="es-ES" sz="1400" dirty="0">
                          <a:solidFill>
                            <a:schemeClr val="tx1"/>
                          </a:solidFill>
                          <a:effectLst/>
                        </a:rPr>
                        <a:t>Nota 1. Para efectos de determinar las rentas liquidas gravables a las que le serán aplicables las tarifas establecidas en el artículo 241 de este Estatuto, se seguirán las siguientes reglas:</a:t>
                      </a:r>
                    </a:p>
                    <a:p>
                      <a:pPr algn="just"/>
                      <a:r>
                        <a:rPr lang="es-ES" sz="1400" dirty="0">
                          <a:solidFill>
                            <a:schemeClr val="tx1"/>
                          </a:solidFill>
                          <a:effectLst/>
                        </a:rPr>
                        <a:t>Se sumarán las rentas liquidas cedulares obtenidas en las rentas de trabajo, de capital, no laborales y de pensiones. A esta renta liquida gravable le será́ aplicable la tarifa </a:t>
                      </a:r>
                      <a:r>
                        <a:rPr lang="es-ES" sz="1400" dirty="0" err="1">
                          <a:solidFill>
                            <a:schemeClr val="tx1"/>
                          </a:solidFill>
                          <a:effectLst/>
                        </a:rPr>
                        <a:t>señalada</a:t>
                      </a:r>
                      <a:r>
                        <a:rPr lang="es-ES" sz="1400" dirty="0">
                          <a:solidFill>
                            <a:schemeClr val="tx1"/>
                          </a:solidFill>
                          <a:effectLst/>
                        </a:rPr>
                        <a:t> en el </a:t>
                      </a:r>
                      <a:r>
                        <a:rPr lang="es-ES" sz="1400" dirty="0" err="1">
                          <a:solidFill>
                            <a:schemeClr val="tx1"/>
                          </a:solidFill>
                          <a:effectLst/>
                        </a:rPr>
                        <a:t>artículo</a:t>
                      </a:r>
                      <a:r>
                        <a:rPr lang="es-ES" sz="1400" dirty="0">
                          <a:solidFill>
                            <a:schemeClr val="tx1"/>
                          </a:solidFill>
                          <a:effectLst/>
                        </a:rPr>
                        <a:t> 241.</a:t>
                      </a:r>
                    </a:p>
                    <a:p>
                      <a:pPr algn="just"/>
                      <a:r>
                        <a:rPr lang="es-ES" sz="1400" dirty="0">
                          <a:solidFill>
                            <a:schemeClr val="tx1"/>
                          </a:solidFill>
                          <a:effectLst/>
                        </a:rPr>
                        <a:t>Las </a:t>
                      </a:r>
                      <a:r>
                        <a:rPr lang="es-ES" sz="1400" dirty="0" err="1">
                          <a:solidFill>
                            <a:schemeClr val="tx1"/>
                          </a:solidFill>
                          <a:effectLst/>
                        </a:rPr>
                        <a:t>pérdida</a:t>
                      </a:r>
                      <a:r>
                        <a:rPr lang="es-ES" sz="1400" dirty="0">
                          <a:solidFill>
                            <a:schemeClr val="tx1"/>
                          </a:solidFill>
                          <a:effectLst/>
                        </a:rPr>
                        <a:t> de las rentas </a:t>
                      </a:r>
                      <a:r>
                        <a:rPr lang="es-ES" sz="1400" dirty="0" err="1">
                          <a:solidFill>
                            <a:schemeClr val="tx1"/>
                          </a:solidFill>
                          <a:effectLst/>
                        </a:rPr>
                        <a:t>líquidas</a:t>
                      </a:r>
                      <a:r>
                        <a:rPr lang="es-ES" sz="1400" dirty="0">
                          <a:solidFill>
                            <a:schemeClr val="tx1"/>
                          </a:solidFill>
                          <a:effectLst/>
                        </a:rPr>
                        <a:t> cedulares no se </a:t>
                      </a:r>
                      <a:r>
                        <a:rPr lang="es-ES" sz="1400" dirty="0" err="1">
                          <a:solidFill>
                            <a:schemeClr val="tx1"/>
                          </a:solidFill>
                          <a:effectLst/>
                        </a:rPr>
                        <a:t>sumarán</a:t>
                      </a:r>
                      <a:r>
                        <a:rPr lang="es-ES" sz="1400" dirty="0">
                          <a:solidFill>
                            <a:schemeClr val="tx1"/>
                          </a:solidFill>
                          <a:effectLst/>
                        </a:rPr>
                        <a:t> para efectos de determinar </a:t>
                      </a:r>
                      <a:r>
                        <a:rPr lang="es-ES" sz="1400" dirty="0" smtClean="0">
                          <a:solidFill>
                            <a:schemeClr val="tx1"/>
                          </a:solidFill>
                          <a:effectLst/>
                        </a:rPr>
                        <a:t>la renta </a:t>
                      </a:r>
                      <a:r>
                        <a:rPr lang="es-ES" sz="1400" dirty="0" err="1">
                          <a:solidFill>
                            <a:schemeClr val="tx1"/>
                          </a:solidFill>
                          <a:effectLst/>
                        </a:rPr>
                        <a:t>líquida</a:t>
                      </a:r>
                      <a:r>
                        <a:rPr lang="es-ES" sz="1400" dirty="0">
                          <a:solidFill>
                            <a:schemeClr val="tx1"/>
                          </a:solidFill>
                          <a:effectLst/>
                        </a:rPr>
                        <a:t> gravable. En cualquier caso, </a:t>
                      </a:r>
                      <a:r>
                        <a:rPr lang="es-ES" sz="1400" dirty="0" err="1">
                          <a:solidFill>
                            <a:schemeClr val="tx1"/>
                          </a:solidFill>
                          <a:effectLst/>
                        </a:rPr>
                        <a:t>podrán</a:t>
                      </a:r>
                      <a:r>
                        <a:rPr lang="es-ES" sz="1400" dirty="0">
                          <a:solidFill>
                            <a:schemeClr val="tx1"/>
                          </a:solidFill>
                          <a:effectLst/>
                        </a:rPr>
                        <a:t> compensarse en los </a:t>
                      </a:r>
                      <a:r>
                        <a:rPr lang="es-ES" sz="1400" dirty="0" err="1">
                          <a:solidFill>
                            <a:schemeClr val="tx1"/>
                          </a:solidFill>
                          <a:effectLst/>
                        </a:rPr>
                        <a:t>términos</a:t>
                      </a:r>
                      <a:r>
                        <a:rPr lang="es-ES" sz="1400" dirty="0">
                          <a:solidFill>
                            <a:schemeClr val="tx1"/>
                          </a:solidFill>
                          <a:effectLst/>
                        </a:rPr>
                        <a:t> del </a:t>
                      </a:r>
                      <a:r>
                        <a:rPr lang="es-ES" sz="1400" dirty="0" err="1">
                          <a:solidFill>
                            <a:schemeClr val="tx1"/>
                          </a:solidFill>
                          <a:effectLst/>
                        </a:rPr>
                        <a:t>artículo</a:t>
                      </a:r>
                      <a:r>
                        <a:rPr lang="es-ES" sz="1400" dirty="0">
                          <a:solidFill>
                            <a:schemeClr val="tx1"/>
                          </a:solidFill>
                          <a:effectLst/>
                        </a:rPr>
                        <a:t> 330 de este Estatuto.</a:t>
                      </a:r>
                    </a:p>
                    <a:p>
                      <a:pPr algn="just"/>
                      <a:r>
                        <a:rPr lang="es-ES" sz="1400" dirty="0">
                          <a:solidFill>
                            <a:schemeClr val="tx1"/>
                          </a:solidFill>
                          <a:effectLst/>
                        </a:rPr>
                        <a:t>PAR. A la renta </a:t>
                      </a:r>
                      <a:r>
                        <a:rPr lang="es-ES" sz="1400" dirty="0" err="1">
                          <a:solidFill>
                            <a:schemeClr val="tx1"/>
                          </a:solidFill>
                          <a:effectLst/>
                        </a:rPr>
                        <a:t>líquida</a:t>
                      </a:r>
                      <a:r>
                        <a:rPr lang="es-ES" sz="1400" dirty="0">
                          <a:solidFill>
                            <a:schemeClr val="tx1"/>
                          </a:solidFill>
                          <a:effectLst/>
                        </a:rPr>
                        <a:t> cedular obtenida en la </a:t>
                      </a:r>
                      <a:r>
                        <a:rPr lang="es-ES" sz="1400" dirty="0" smtClean="0">
                          <a:solidFill>
                            <a:schemeClr val="tx1"/>
                          </a:solidFill>
                          <a:effectLst/>
                        </a:rPr>
                        <a:t>cedula </a:t>
                      </a:r>
                      <a:r>
                        <a:rPr lang="es-ES" sz="1400" dirty="0">
                          <a:solidFill>
                            <a:schemeClr val="tx1"/>
                          </a:solidFill>
                          <a:effectLst/>
                        </a:rPr>
                        <a:t>de dividendos y participaciones le </a:t>
                      </a:r>
                      <a:r>
                        <a:rPr lang="es-ES" sz="1400" dirty="0" err="1">
                          <a:solidFill>
                            <a:schemeClr val="tx1"/>
                          </a:solidFill>
                          <a:effectLst/>
                        </a:rPr>
                        <a:t>sera</a:t>
                      </a:r>
                      <a:r>
                        <a:rPr lang="es-ES" sz="1400" dirty="0">
                          <a:solidFill>
                            <a:schemeClr val="tx1"/>
                          </a:solidFill>
                          <a:effectLst/>
                        </a:rPr>
                        <a:t>́ aplicable la tarifa establecida en el </a:t>
                      </a:r>
                      <a:r>
                        <a:rPr lang="es-ES" sz="1400" dirty="0" err="1">
                          <a:solidFill>
                            <a:schemeClr val="tx1"/>
                          </a:solidFill>
                          <a:effectLst/>
                        </a:rPr>
                        <a:t>artículo</a:t>
                      </a:r>
                      <a:r>
                        <a:rPr lang="es-ES" sz="1400" dirty="0">
                          <a:solidFill>
                            <a:schemeClr val="tx1"/>
                          </a:solidFill>
                          <a:effectLst/>
                        </a:rPr>
                        <a:t> 242 de este Estatuto.</a:t>
                      </a:r>
                    </a:p>
                    <a:p>
                      <a:pPr algn="just">
                        <a:lnSpc>
                          <a:spcPct val="107000"/>
                        </a:lnSpc>
                        <a:spcAft>
                          <a:spcPts val="0"/>
                        </a:spcAft>
                      </a:pPr>
                      <a:r>
                        <a:rPr lang="es-ES" sz="1400" dirty="0">
                          <a:solidFill>
                            <a:schemeClr val="tx1"/>
                          </a:solidFill>
                          <a:effectLst/>
                        </a:rPr>
                        <a:t>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01" marR="61001" marT="0" marB="0">
                    <a:solidFill>
                      <a:schemeClr val="accent1">
                        <a:lumMod val="40000"/>
                        <a:lumOff val="60000"/>
                      </a:schemeClr>
                    </a:solidFill>
                  </a:tcPr>
                </a:tc>
                <a:tc>
                  <a:txBody>
                    <a:bodyPr/>
                    <a:lstStyle/>
                    <a:p>
                      <a:pPr algn="just">
                        <a:lnSpc>
                          <a:spcPct val="107000"/>
                        </a:lnSpc>
                        <a:spcAft>
                          <a:spcPts val="0"/>
                        </a:spcAft>
                      </a:pPr>
                      <a:r>
                        <a:rPr lang="es-ES" sz="1400" u="sng" kern="1800" dirty="0">
                          <a:solidFill>
                            <a:schemeClr val="tx1"/>
                          </a:solidFill>
                          <a:effectLst/>
                        </a:rPr>
                        <a:t>Art. 331. Rentas líquidas gravables</a:t>
                      </a:r>
                      <a:endParaRPr lang="es-ES" sz="1400" dirty="0">
                        <a:solidFill>
                          <a:schemeClr val="tx1"/>
                        </a:solidFill>
                        <a:effectLst/>
                      </a:endParaRPr>
                    </a:p>
                    <a:p>
                      <a:pPr algn="just">
                        <a:lnSpc>
                          <a:spcPct val="107000"/>
                        </a:lnSpc>
                        <a:spcAft>
                          <a:spcPts val="0"/>
                        </a:spcAft>
                      </a:pPr>
                      <a:r>
                        <a:rPr lang="es-ES" sz="1400" u="none" strike="noStrike" kern="1800" dirty="0">
                          <a:solidFill>
                            <a:schemeClr val="tx1"/>
                          </a:solidFill>
                          <a:effectLst/>
                        </a:rPr>
                        <a:t> </a:t>
                      </a:r>
                      <a:endParaRPr lang="es-ES" sz="1400" dirty="0">
                        <a:solidFill>
                          <a:schemeClr val="tx1"/>
                        </a:solidFill>
                        <a:effectLst/>
                      </a:endParaRPr>
                    </a:p>
                    <a:p>
                      <a:pPr algn="just">
                        <a:lnSpc>
                          <a:spcPct val="107000"/>
                        </a:lnSpc>
                        <a:spcAft>
                          <a:spcPts val="0"/>
                        </a:spcAft>
                      </a:pPr>
                      <a:r>
                        <a:rPr lang="es-ES" sz="1400" u="none" strike="noStrike" kern="1800" dirty="0">
                          <a:solidFill>
                            <a:schemeClr val="tx1"/>
                          </a:solidFill>
                          <a:effectLst/>
                        </a:rPr>
                        <a:t> </a:t>
                      </a:r>
                      <a:endParaRPr lang="es-ES" sz="1400" dirty="0">
                        <a:solidFill>
                          <a:schemeClr val="tx1"/>
                        </a:solidFill>
                        <a:effectLst/>
                      </a:endParaRPr>
                    </a:p>
                    <a:p>
                      <a:pPr algn="just">
                        <a:lnSpc>
                          <a:spcPct val="107000"/>
                        </a:lnSpc>
                        <a:spcAft>
                          <a:spcPts val="0"/>
                        </a:spcAft>
                      </a:pPr>
                      <a:r>
                        <a:rPr lang="es-ES" sz="1400" u="sng" kern="1800" dirty="0">
                          <a:solidFill>
                            <a:schemeClr val="tx1"/>
                          </a:solidFill>
                          <a:effectLst/>
                        </a:rPr>
                        <a:t>Se sumarán las rentas líquidas cedulares obtenidas en las rentas de trabajo, de capital, no laborales, de pensiones, de </a:t>
                      </a:r>
                      <a:r>
                        <a:rPr lang="es-ES" sz="1400" u="sng" kern="1800" dirty="0" smtClean="0">
                          <a:solidFill>
                            <a:schemeClr val="tx1"/>
                          </a:solidFill>
                          <a:effectLst/>
                        </a:rPr>
                        <a:t>dividendos.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01" marR="61001" marT="0" marB="0">
                    <a:solidFill>
                      <a:schemeClr val="accent1">
                        <a:lumMod val="40000"/>
                        <a:lumOff val="60000"/>
                      </a:schemeClr>
                    </a:solidFill>
                  </a:tcPr>
                </a:tc>
                <a:extLst>
                  <a:ext uri="{0D108BD9-81ED-4DB2-BD59-A6C34878D82A}">
                    <a16:rowId xmlns:a16="http://schemas.microsoft.com/office/drawing/2014/main" val="3882563416"/>
                  </a:ext>
                </a:extLst>
              </a:tr>
            </a:tbl>
          </a:graphicData>
        </a:graphic>
      </p:graphicFrame>
    </p:spTree>
    <p:extLst>
      <p:ext uri="{BB962C8B-B14F-4D97-AF65-F5344CB8AC3E}">
        <p14:creationId xmlns:p14="http://schemas.microsoft.com/office/powerpoint/2010/main" val="2439648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92696417"/>
              </p:ext>
            </p:extLst>
          </p:nvPr>
        </p:nvGraphicFramePr>
        <p:xfrm>
          <a:off x="1529541" y="2044931"/>
          <a:ext cx="9210502" cy="3117273"/>
        </p:xfrm>
        <a:graphic>
          <a:graphicData uri="http://schemas.openxmlformats.org/drawingml/2006/table">
            <a:tbl>
              <a:tblPr firstRow="1" firstCol="1" bandRow="1">
                <a:tableStyleId>{5C22544A-7EE6-4342-B048-85BDC9FD1C3A}</a:tableStyleId>
              </a:tblPr>
              <a:tblGrid>
                <a:gridCol w="4605251">
                  <a:extLst>
                    <a:ext uri="{9D8B030D-6E8A-4147-A177-3AD203B41FA5}">
                      <a16:colId xmlns:a16="http://schemas.microsoft.com/office/drawing/2014/main" val="2467251413"/>
                    </a:ext>
                  </a:extLst>
                </a:gridCol>
                <a:gridCol w="4605251">
                  <a:extLst>
                    <a:ext uri="{9D8B030D-6E8A-4147-A177-3AD203B41FA5}">
                      <a16:colId xmlns:a16="http://schemas.microsoft.com/office/drawing/2014/main" val="1097309942"/>
                    </a:ext>
                  </a:extLst>
                </a:gridCol>
              </a:tblGrid>
              <a:tr h="3117273">
                <a:tc>
                  <a:txBody>
                    <a:bodyPr/>
                    <a:lstStyle/>
                    <a:p>
                      <a:pPr algn="just">
                        <a:lnSpc>
                          <a:spcPct val="107000"/>
                        </a:lnSpc>
                        <a:spcAft>
                          <a:spcPts val="0"/>
                        </a:spcAft>
                      </a:pPr>
                      <a:r>
                        <a:rPr lang="es-ES" sz="1800" dirty="0">
                          <a:solidFill>
                            <a:schemeClr val="tx1"/>
                          </a:solidFill>
                          <a:effectLst/>
                        </a:rPr>
                        <a:t>ART 383 ET</a:t>
                      </a:r>
                      <a:r>
                        <a:rPr lang="es-ES" sz="1800" dirty="0" smtClean="0">
                          <a:solidFill>
                            <a:schemeClr val="tx1"/>
                          </a:solidFill>
                          <a:effectLst/>
                        </a:rPr>
                        <a:t>. Parágrafo</a:t>
                      </a:r>
                      <a:r>
                        <a:rPr lang="es-ES" sz="1800" dirty="0">
                          <a:solidFill>
                            <a:schemeClr val="tx1"/>
                          </a:solidFill>
                          <a:effectLst/>
                        </a:rPr>
                        <a:t> 2. La retención en la fuente establecida en el presente artículo será aplicable a los pagos o abonos en cuenta por concepto de ingresos por honorarios y por compensación por servicios personales obtenidos </a:t>
                      </a:r>
                      <a:r>
                        <a:rPr lang="es-ES" sz="1800" dirty="0">
                          <a:solidFill>
                            <a:schemeClr val="tx1"/>
                          </a:solidFill>
                          <a:effectLst/>
                          <a:highlight>
                            <a:srgbClr val="00FFFF"/>
                          </a:highlight>
                        </a:rPr>
                        <a:t>por las personas que informen que no han contratado o vinculado dos (2) o más trabajadores asociados a la actividad.</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es-ES" sz="1800" dirty="0" smtClean="0">
                          <a:solidFill>
                            <a:schemeClr val="tx1"/>
                          </a:solidFill>
                          <a:effectLst/>
                        </a:rPr>
                        <a:t>Art</a:t>
                      </a:r>
                      <a:r>
                        <a:rPr lang="es-ES" sz="1800" baseline="0" dirty="0" smtClean="0">
                          <a:solidFill>
                            <a:schemeClr val="tx1"/>
                          </a:solidFill>
                          <a:effectLst/>
                        </a:rPr>
                        <a:t> 383 ET. Parágrafo 2,</a:t>
                      </a:r>
                    </a:p>
                    <a:p>
                      <a:pPr>
                        <a:lnSpc>
                          <a:spcPct val="107000"/>
                        </a:lnSpc>
                        <a:spcAft>
                          <a:spcPts val="0"/>
                        </a:spcAft>
                      </a:pPr>
                      <a:r>
                        <a:rPr lang="es-ES" sz="1800" dirty="0" smtClean="0">
                          <a:solidFill>
                            <a:srgbClr val="00B0F0"/>
                          </a:solidFill>
                          <a:effectLst/>
                        </a:rPr>
                        <a:t>SERÁ APLICABLE A LOS PAGOS O ABONOS EN CUENTA POR CONCEPTO DE RENTAS DE TRABAJO QUE NO PROVENGAN DE UNA RELACIÓN LABORAL O LEGAL Y REGLAMENTARIA</a:t>
                      </a:r>
                      <a:endParaRPr lang="es-E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35714790"/>
                  </a:ext>
                </a:extLst>
              </a:tr>
            </a:tbl>
          </a:graphicData>
        </a:graphic>
      </p:graphicFrame>
      <p:sp>
        <p:nvSpPr>
          <p:cNvPr id="3" name="Rectángulo 2"/>
          <p:cNvSpPr/>
          <p:nvPr/>
        </p:nvSpPr>
        <p:spPr>
          <a:xfrm>
            <a:off x="1886988" y="841956"/>
            <a:ext cx="8420794" cy="369332"/>
          </a:xfrm>
          <a:prstGeom prst="rect">
            <a:avLst/>
          </a:prstGeom>
        </p:spPr>
        <p:txBody>
          <a:bodyPr wrap="square">
            <a:spAutoFit/>
          </a:bodyPr>
          <a:lstStyle/>
          <a:p>
            <a:pPr algn="ctr"/>
            <a:r>
              <a:rPr lang="es-ES" b="1" dirty="0"/>
              <a:t>REFORMA TRIBUTARIA-PARA LA JUSTICIA SOCIAL</a:t>
            </a:r>
            <a:endParaRPr lang="es-ES" dirty="0"/>
          </a:p>
        </p:txBody>
      </p:sp>
    </p:spTree>
    <p:extLst>
      <p:ext uri="{BB962C8B-B14F-4D97-AF65-F5344CB8AC3E}">
        <p14:creationId xmlns:p14="http://schemas.microsoft.com/office/powerpoint/2010/main" val="719470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3631050"/>
              </p:ext>
            </p:extLst>
          </p:nvPr>
        </p:nvGraphicFramePr>
        <p:xfrm>
          <a:off x="1753982" y="1629294"/>
          <a:ext cx="9035936" cy="4269553"/>
        </p:xfrm>
        <a:graphic>
          <a:graphicData uri="http://schemas.openxmlformats.org/drawingml/2006/table">
            <a:tbl>
              <a:tblPr firstRow="1" firstCol="1" bandRow="1">
                <a:tableStyleId>{5C22544A-7EE6-4342-B048-85BDC9FD1C3A}</a:tableStyleId>
              </a:tblPr>
              <a:tblGrid>
                <a:gridCol w="4517968">
                  <a:extLst>
                    <a:ext uri="{9D8B030D-6E8A-4147-A177-3AD203B41FA5}">
                      <a16:colId xmlns:a16="http://schemas.microsoft.com/office/drawing/2014/main" val="142600361"/>
                    </a:ext>
                  </a:extLst>
                </a:gridCol>
                <a:gridCol w="4517968">
                  <a:extLst>
                    <a:ext uri="{9D8B030D-6E8A-4147-A177-3AD203B41FA5}">
                      <a16:colId xmlns:a16="http://schemas.microsoft.com/office/drawing/2014/main" val="2737697233"/>
                    </a:ext>
                  </a:extLst>
                </a:gridCol>
              </a:tblGrid>
              <a:tr h="4269553">
                <a:tc>
                  <a:txBody>
                    <a:bodyPr/>
                    <a:lstStyle/>
                    <a:p>
                      <a:pPr algn="just">
                        <a:spcAft>
                          <a:spcPts val="1200"/>
                        </a:spcAft>
                      </a:pPr>
                      <a:r>
                        <a:rPr lang="es-ES" sz="1400" u="sng" dirty="0">
                          <a:solidFill>
                            <a:schemeClr val="tx1"/>
                          </a:solidFill>
                          <a:effectLst/>
                          <a:hlinkClick r:id="rId2"/>
                        </a:rPr>
                        <a:t>Art. 388. Depuración de la base del cálculo de la retención en la fuente</a:t>
                      </a:r>
                      <a:r>
                        <a:rPr lang="es-ES" sz="1400" u="sng" dirty="0" smtClean="0">
                          <a:solidFill>
                            <a:schemeClr val="tx1"/>
                          </a:solidFill>
                          <a:effectLst/>
                          <a:hlinkClick r:id="rId2"/>
                        </a:rPr>
                        <a:t>.</a:t>
                      </a:r>
                      <a:r>
                        <a:rPr lang="es-ES" sz="1400" u="sng" dirty="0" smtClean="0">
                          <a:solidFill>
                            <a:schemeClr val="tx1"/>
                          </a:solidFill>
                          <a:effectLst/>
                        </a:rPr>
                        <a:t> (NRO 2)</a:t>
                      </a:r>
                      <a:endParaRPr lang="es-ES" sz="1400" dirty="0">
                        <a:solidFill>
                          <a:schemeClr val="tx1"/>
                        </a:solidFill>
                        <a:effectLst/>
                      </a:endParaRPr>
                    </a:p>
                    <a:p>
                      <a:pPr algn="just"/>
                      <a:r>
                        <a:rPr lang="es-ES" sz="1400" dirty="0">
                          <a:solidFill>
                            <a:schemeClr val="tx1"/>
                          </a:solidFill>
                          <a:effectLst/>
                        </a:rPr>
                        <a:t>Las deducciones a que se refiere el artículo 387 del Estatuto Tributaría y las rentas que la ley de manera taxativa prevé como exentas. En todo caso, la suma total de deducciones y rentas exentas no podrá superar el cuarenta por ciento (40%) del resultado de restar del monto del pago o abono en cuenta los ingresos no constitutivos de renta ni ganancia ocasional imputables</a:t>
                      </a:r>
                      <a:r>
                        <a:rPr lang="es-ES" sz="1400" dirty="0" smtClean="0">
                          <a:solidFill>
                            <a:schemeClr val="tx1"/>
                          </a:solidFill>
                          <a:effectLst/>
                        </a:rPr>
                        <a:t>.</a:t>
                      </a:r>
                    </a:p>
                    <a:p>
                      <a:pPr algn="just"/>
                      <a:endParaRPr lang="es-ES" sz="1400" dirty="0" smtClean="0">
                        <a:solidFill>
                          <a:schemeClr val="tx1"/>
                        </a:solidFill>
                        <a:effectLst/>
                      </a:endParaRPr>
                    </a:p>
                    <a:p>
                      <a:pPr algn="just"/>
                      <a:r>
                        <a:rPr lang="es-ES" sz="1400" dirty="0" smtClean="0">
                          <a:solidFill>
                            <a:schemeClr val="tx1"/>
                          </a:solidFill>
                          <a:effectLst/>
                        </a:rPr>
                        <a:t>Esta </a:t>
                      </a:r>
                      <a:r>
                        <a:rPr lang="es-ES" sz="1400" dirty="0">
                          <a:solidFill>
                            <a:schemeClr val="tx1"/>
                          </a:solidFill>
                          <a:effectLst/>
                        </a:rPr>
                        <a:t>limitación no aplicará en el caso del pago de pensiones de jubilación, invalidez, vejez, de sobrevivientes y sobre riesgos profesionales, las indemnizaciones sustitutivas de las pensiones y las devoluciones de ahorro pensional</a:t>
                      </a:r>
                      <a:r>
                        <a:rPr lang="es-ES" sz="1400" dirty="0" smtClean="0">
                          <a:solidFill>
                            <a:schemeClr val="tx1"/>
                          </a:solidFill>
                          <a:effectLst/>
                        </a:rPr>
                        <a:t>.</a:t>
                      </a:r>
                      <a:endParaRPr lang="es-ES" sz="1400" dirty="0">
                        <a:solidFill>
                          <a:schemeClr val="tx1"/>
                        </a:solidFill>
                        <a:effectLst/>
                      </a:endParaRPr>
                    </a:p>
                  </a:txBody>
                  <a:tcPr marL="59378" marR="59378" marT="0" marB="0">
                    <a:solidFill>
                      <a:schemeClr val="accent1">
                        <a:lumMod val="40000"/>
                        <a:lumOff val="60000"/>
                      </a:schemeClr>
                    </a:solidFill>
                  </a:tcPr>
                </a:tc>
                <a:tc>
                  <a:txBody>
                    <a:bodyPr/>
                    <a:lstStyle/>
                    <a:p>
                      <a:pPr algn="just">
                        <a:spcAft>
                          <a:spcPts val="1200"/>
                        </a:spcAft>
                      </a:pPr>
                      <a:r>
                        <a:rPr lang="es-ES" sz="1400" u="sng" dirty="0">
                          <a:solidFill>
                            <a:schemeClr val="tx1"/>
                          </a:solidFill>
                          <a:effectLst/>
                          <a:hlinkClick r:id="rId2"/>
                        </a:rPr>
                        <a:t>Art. 388. Depuración de la base del cálculo de la retención en la fuente.</a:t>
                      </a:r>
                      <a:endParaRPr lang="es-ES" sz="1400" dirty="0">
                        <a:solidFill>
                          <a:schemeClr val="tx1"/>
                        </a:solidFill>
                        <a:effectLst/>
                      </a:endParaRPr>
                    </a:p>
                    <a:p>
                      <a:pPr algn="just">
                        <a:lnSpc>
                          <a:spcPct val="107000"/>
                        </a:lnSpc>
                        <a:spcAft>
                          <a:spcPts val="0"/>
                        </a:spcAft>
                      </a:pPr>
                      <a:r>
                        <a:rPr lang="es-ES" sz="1400" dirty="0" smtClean="0">
                          <a:solidFill>
                            <a:schemeClr val="tx1"/>
                          </a:solidFill>
                          <a:effectLst/>
                        </a:rPr>
                        <a:t>ASI </a:t>
                      </a:r>
                      <a:r>
                        <a:rPr lang="es-ES" sz="1400" dirty="0">
                          <a:solidFill>
                            <a:schemeClr val="tx1"/>
                          </a:solidFill>
                          <a:effectLst/>
                        </a:rPr>
                        <a:t>MISMO ESTA LIMITACIÓN NO APLICARÁ EN EL CASO DEL PAGO DE PENSIONES, AHORRO PARA LA VEJEZ EN SISTEMAS DE RENTA VITALICIA Y ASIMILADAS, </a:t>
                      </a:r>
                      <a:r>
                        <a:rPr lang="es-ES" sz="1400" dirty="0">
                          <a:solidFill>
                            <a:srgbClr val="00B0F0"/>
                          </a:solidFill>
                          <a:effectLst/>
                        </a:rPr>
                        <a:t>OBTENIDAS EN EL EXTERIOR O EN ORGANISMOS </a:t>
                      </a:r>
                      <a:r>
                        <a:rPr lang="es-ES" sz="1400" dirty="0" smtClean="0">
                          <a:solidFill>
                            <a:srgbClr val="00B0F0"/>
                          </a:solidFill>
                          <a:effectLst/>
                        </a:rPr>
                        <a:t>MULTILATERALES (OJO IMPORTANTÍSIMO)</a:t>
                      </a:r>
                    </a:p>
                    <a:p>
                      <a:pPr algn="just">
                        <a:lnSpc>
                          <a:spcPct val="107000"/>
                        </a:lnSpc>
                        <a:spcAft>
                          <a:spcPts val="0"/>
                        </a:spcAft>
                      </a:pPr>
                      <a:endParaRPr lang="es-ES" sz="1400"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400"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CAMBIO REDACCIÓN:</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a:r>
                      <a:r>
                        <a:rPr lang="es-ES" sz="14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EXENCIÓN PREVISTA EN EL NUMERAL 10 DEL ARTÍCULO 206 DEL ET PROCEDE TAMBIÉN PARA LOS PAGOS O ABONOS EN CUENTA POR CONCEPTO DE RENTAS DE TRABAJO QUE NO PROVENGAN DE UNA RELACIÓN LABORAL O LEGAL Y REGLAMENTARIA.</a:t>
                      </a:r>
                      <a:endParaRPr lang="es-ES" sz="1400"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78" marR="59378" marT="0" marB="0">
                    <a:solidFill>
                      <a:schemeClr val="accent1">
                        <a:lumMod val="40000"/>
                        <a:lumOff val="60000"/>
                      </a:schemeClr>
                    </a:solidFill>
                  </a:tcPr>
                </a:tc>
                <a:extLst>
                  <a:ext uri="{0D108BD9-81ED-4DB2-BD59-A6C34878D82A}">
                    <a16:rowId xmlns:a16="http://schemas.microsoft.com/office/drawing/2014/main" val="1819609634"/>
                  </a:ext>
                </a:extLst>
              </a:tr>
            </a:tbl>
          </a:graphicData>
        </a:graphic>
      </p:graphicFrame>
      <p:sp>
        <p:nvSpPr>
          <p:cNvPr id="3" name="Rectángulo 2"/>
          <p:cNvSpPr/>
          <p:nvPr/>
        </p:nvSpPr>
        <p:spPr>
          <a:xfrm>
            <a:off x="1886988" y="841956"/>
            <a:ext cx="8420794" cy="369332"/>
          </a:xfrm>
          <a:prstGeom prst="rect">
            <a:avLst/>
          </a:prstGeom>
        </p:spPr>
        <p:txBody>
          <a:bodyPr wrap="square">
            <a:spAutoFit/>
          </a:bodyPr>
          <a:lstStyle/>
          <a:p>
            <a:pPr algn="ctr"/>
            <a:r>
              <a:rPr lang="es-ES" b="1" dirty="0"/>
              <a:t>REFORMA TRIBUTARIA-PARA LA JUSTICIA SOCIAL</a:t>
            </a:r>
            <a:endParaRPr lang="es-ES" dirty="0"/>
          </a:p>
        </p:txBody>
      </p:sp>
    </p:spTree>
    <p:extLst>
      <p:ext uri="{BB962C8B-B14F-4D97-AF65-F5344CB8AC3E}">
        <p14:creationId xmlns:p14="http://schemas.microsoft.com/office/powerpoint/2010/main" val="3698464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86988" y="841956"/>
            <a:ext cx="8420794" cy="369332"/>
          </a:xfrm>
          <a:prstGeom prst="rect">
            <a:avLst/>
          </a:prstGeom>
        </p:spPr>
        <p:txBody>
          <a:bodyPr wrap="square">
            <a:spAutoFit/>
          </a:bodyPr>
          <a:lstStyle/>
          <a:p>
            <a:pPr algn="ctr"/>
            <a:r>
              <a:rPr lang="es-ES" b="1" dirty="0"/>
              <a:t>REFORMA TRIBUTARIA-PARA LA JUSTICIA SOCIAL</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443956989"/>
              </p:ext>
            </p:extLst>
          </p:nvPr>
        </p:nvGraphicFramePr>
        <p:xfrm>
          <a:off x="911430" y="3046702"/>
          <a:ext cx="10371910" cy="3450956"/>
        </p:xfrm>
        <a:graphic>
          <a:graphicData uri="http://schemas.openxmlformats.org/drawingml/2006/table">
            <a:tbl>
              <a:tblPr firstRow="1" firstCol="1" bandRow="1">
                <a:tableStyleId>{5C22544A-7EE6-4342-B048-85BDC9FD1C3A}</a:tableStyleId>
              </a:tblPr>
              <a:tblGrid>
                <a:gridCol w="5185955">
                  <a:extLst>
                    <a:ext uri="{9D8B030D-6E8A-4147-A177-3AD203B41FA5}">
                      <a16:colId xmlns:a16="http://schemas.microsoft.com/office/drawing/2014/main" val="1697210596"/>
                    </a:ext>
                  </a:extLst>
                </a:gridCol>
                <a:gridCol w="5185955">
                  <a:extLst>
                    <a:ext uri="{9D8B030D-6E8A-4147-A177-3AD203B41FA5}">
                      <a16:colId xmlns:a16="http://schemas.microsoft.com/office/drawing/2014/main" val="2745897553"/>
                    </a:ext>
                  </a:extLst>
                </a:gridCol>
              </a:tblGrid>
              <a:tr h="3450956">
                <a:tc>
                  <a:txBody>
                    <a:bodyPr/>
                    <a:lstStyle/>
                    <a:p>
                      <a:pPr>
                        <a:lnSpc>
                          <a:spcPct val="107000"/>
                        </a:lnSpc>
                        <a:spcAft>
                          <a:spcPts val="0"/>
                        </a:spcAft>
                      </a:pPr>
                      <a:r>
                        <a:rPr lang="es-ES" sz="1400" dirty="0">
                          <a:solidFill>
                            <a:schemeClr val="tx1"/>
                          </a:solidFill>
                          <a:effectLst/>
                        </a:rPr>
                        <a:t>ART 240 GENERAL ACTUAL AL 35% Y VARIAS EXCEPCIONES AL 9% Y BANCOS TEMPORAL HASTA EL 2025 PAGABAN EL 38%</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s-ES" sz="1400" dirty="0" smtClean="0">
                          <a:solidFill>
                            <a:schemeClr val="tx1"/>
                          </a:solidFill>
                          <a:effectLst/>
                        </a:rPr>
                        <a:t>ART</a:t>
                      </a:r>
                      <a:r>
                        <a:rPr lang="es-ES" sz="1400" baseline="0" dirty="0" smtClean="0">
                          <a:solidFill>
                            <a:schemeClr val="tx1"/>
                          </a:solidFill>
                          <a:effectLst/>
                        </a:rPr>
                        <a:t> 240</a:t>
                      </a:r>
                      <a:r>
                        <a:rPr lang="es-ES" sz="1400" dirty="0" smtClean="0">
                          <a:solidFill>
                            <a:schemeClr val="tx1"/>
                          </a:solidFill>
                          <a:effectLst/>
                        </a:rPr>
                        <a:t>, </a:t>
                      </a:r>
                      <a:r>
                        <a:rPr lang="es-ES" sz="1400" dirty="0">
                          <a:solidFill>
                            <a:schemeClr val="tx1"/>
                          </a:solidFill>
                          <a:effectLst/>
                        </a:rPr>
                        <a:t>SOLO QUEDA EL 9% LAS EMPRESAS CON PARTICIPACIÓN DEL 90% </a:t>
                      </a:r>
                      <a:r>
                        <a:rPr lang="es-ES" sz="1400" dirty="0" smtClean="0">
                          <a:solidFill>
                            <a:schemeClr val="tx1"/>
                          </a:solidFill>
                          <a:effectLst/>
                        </a:rPr>
                        <a:t>QUE EJERZAN LOS MONOPOLIOS DE SUERTE</a:t>
                      </a:r>
                      <a:r>
                        <a:rPr lang="es-ES" sz="1400" baseline="0" dirty="0" smtClean="0">
                          <a:solidFill>
                            <a:schemeClr val="tx1"/>
                          </a:solidFill>
                          <a:effectLst/>
                        </a:rPr>
                        <a:t> Y AZAR O LICORES </a:t>
                      </a:r>
                    </a:p>
                    <a:p>
                      <a:pPr>
                        <a:lnSpc>
                          <a:spcPct val="107000"/>
                        </a:lnSpc>
                        <a:spcAft>
                          <a:spcPts val="0"/>
                        </a:spcAft>
                      </a:pPr>
                      <a:endPar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ENTIDADES FINANCIERAS, MERCADO DE VALORES SOBRETASA DEL 5% DEL 2023-2027 Y BAJA AL 4% EN EL 2028 EN ADELANTE</a:t>
                      </a:r>
                    </a:p>
                    <a:p>
                      <a:pPr>
                        <a:lnSpc>
                          <a:spcPct val="107000"/>
                        </a:lnSpc>
                        <a:spcAft>
                          <a:spcPts val="0"/>
                        </a:spcAft>
                      </a:pPr>
                      <a:endPar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RENTA LIQUIDA GRAVABLE SUPERIOR A 120.000 UVT </a:t>
                      </a:r>
                    </a:p>
                    <a:p>
                      <a:pPr>
                        <a:lnSpc>
                          <a:spcPct val="107000"/>
                        </a:lnSpc>
                        <a:spcAft>
                          <a:spcPts val="0"/>
                        </a:spcAft>
                      </a:pPr>
                      <a:endPar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la ZESE SE LE RESPETA MIENTRAS ESTE AL 0%</a:t>
                      </a:r>
                    </a:p>
                    <a:p>
                      <a:pPr>
                        <a:lnSpc>
                          <a:spcPct val="107000"/>
                        </a:lnSpc>
                        <a:spcAft>
                          <a:spcPts val="0"/>
                        </a:spcAft>
                      </a:pPr>
                      <a:r>
                        <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LA ZOMAC SE LE RESPETA EL TERMINAR YA LOS BENEFICIOS</a:t>
                      </a:r>
                    </a:p>
                    <a:p>
                      <a:pPr>
                        <a:lnSpc>
                          <a:spcPct val="107000"/>
                        </a:lnSpc>
                        <a:spcAft>
                          <a:spcPts val="0"/>
                        </a:spcAft>
                      </a:pPr>
                      <a:r>
                        <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HOTELES AL 15%</a:t>
                      </a:r>
                    </a:p>
                    <a:p>
                      <a:pPr>
                        <a:lnSpc>
                          <a:spcPct val="107000"/>
                        </a:lnSpc>
                        <a:spcAft>
                          <a:spcPts val="0"/>
                        </a:spcAft>
                      </a:pPr>
                      <a:r>
                        <a:rPr lang="es-E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LIBRERIAS AL 15%</a:t>
                      </a:r>
                    </a:p>
                    <a:p>
                      <a:pPr>
                        <a:lnSpc>
                          <a:spcPct val="107000"/>
                        </a:lnSpc>
                        <a:spcAft>
                          <a:spcPts val="0"/>
                        </a:spcAft>
                      </a:pP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03368095"/>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776391633"/>
              </p:ext>
            </p:extLst>
          </p:nvPr>
        </p:nvGraphicFramePr>
        <p:xfrm>
          <a:off x="5778500" y="1331912"/>
          <a:ext cx="4371340" cy="1594166"/>
        </p:xfrm>
        <a:graphic>
          <a:graphicData uri="http://schemas.openxmlformats.org/drawingml/2006/table">
            <a:tbl>
              <a:tblPr>
                <a:tableStyleId>{F5AB1C69-6EDB-4FF4-983F-18BD219EF322}</a:tableStyleId>
              </a:tblPr>
              <a:tblGrid>
                <a:gridCol w="581983">
                  <a:extLst>
                    <a:ext uri="{9D8B030D-6E8A-4147-A177-3AD203B41FA5}">
                      <a16:colId xmlns:a16="http://schemas.microsoft.com/office/drawing/2014/main" val="2134733962"/>
                    </a:ext>
                  </a:extLst>
                </a:gridCol>
                <a:gridCol w="232793">
                  <a:extLst>
                    <a:ext uri="{9D8B030D-6E8A-4147-A177-3AD203B41FA5}">
                      <a16:colId xmlns:a16="http://schemas.microsoft.com/office/drawing/2014/main" val="2334471937"/>
                    </a:ext>
                  </a:extLst>
                </a:gridCol>
                <a:gridCol w="465587">
                  <a:extLst>
                    <a:ext uri="{9D8B030D-6E8A-4147-A177-3AD203B41FA5}">
                      <a16:colId xmlns:a16="http://schemas.microsoft.com/office/drawing/2014/main" val="3031099259"/>
                    </a:ext>
                  </a:extLst>
                </a:gridCol>
                <a:gridCol w="724246">
                  <a:extLst>
                    <a:ext uri="{9D8B030D-6E8A-4147-A177-3AD203B41FA5}">
                      <a16:colId xmlns:a16="http://schemas.microsoft.com/office/drawing/2014/main" val="2461171505"/>
                    </a:ext>
                  </a:extLst>
                </a:gridCol>
                <a:gridCol w="853575">
                  <a:extLst>
                    <a:ext uri="{9D8B030D-6E8A-4147-A177-3AD203B41FA5}">
                      <a16:colId xmlns:a16="http://schemas.microsoft.com/office/drawing/2014/main" val="1606224479"/>
                    </a:ext>
                  </a:extLst>
                </a:gridCol>
                <a:gridCol w="788910">
                  <a:extLst>
                    <a:ext uri="{9D8B030D-6E8A-4147-A177-3AD203B41FA5}">
                      <a16:colId xmlns:a16="http://schemas.microsoft.com/office/drawing/2014/main" val="1120952986"/>
                    </a:ext>
                  </a:extLst>
                </a:gridCol>
                <a:gridCol w="724246">
                  <a:extLst>
                    <a:ext uri="{9D8B030D-6E8A-4147-A177-3AD203B41FA5}">
                      <a16:colId xmlns:a16="http://schemas.microsoft.com/office/drawing/2014/main" val="3904011289"/>
                    </a:ext>
                  </a:extLst>
                </a:gridCol>
              </a:tblGrid>
              <a:tr h="209208">
                <a:tc>
                  <a:txBody>
                    <a:bodyPr/>
                    <a:lstStyle/>
                    <a:p>
                      <a:pPr algn="l" fontAlgn="b"/>
                      <a:r>
                        <a:rPr lang="en-US" sz="1100" u="none" strike="noStrike">
                          <a:effectLst/>
                        </a:rPr>
                        <a:t>UVT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38004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42412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AHORRO</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6193684"/>
                  </a:ext>
                </a:extLst>
              </a:tr>
              <a:tr h="209208">
                <a:tc>
                  <a:txBody>
                    <a:bodyPr/>
                    <a:lstStyle/>
                    <a:p>
                      <a:pPr algn="l" fontAlgn="b"/>
                      <a:r>
                        <a:rPr lang="en-US" sz="1100" u="none" strike="noStrike">
                          <a:effectLst/>
                        </a:rPr>
                        <a:t>RLG</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TARIFA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3246415"/>
                  </a:ext>
                </a:extLst>
              </a:tr>
              <a:tr h="209208">
                <a:tc>
                  <a:txBody>
                    <a:bodyPr/>
                    <a:lstStyle/>
                    <a:p>
                      <a:pPr algn="l" fontAlgn="b"/>
                      <a:r>
                        <a:rPr lang="en-US" sz="1100" u="none" strike="noStrike">
                          <a:effectLst/>
                        </a:rPr>
                        <a:t>DESDE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HASTA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MARGINAL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8426524"/>
                  </a:ext>
                </a:extLst>
              </a:tr>
              <a:tr h="209208">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5978830"/>
                  </a:ext>
                </a:extLst>
              </a:tr>
              <a:tr h="378667">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155,816,400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46,744,920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1472922"/>
                  </a:ext>
                </a:extLst>
              </a:tr>
              <a:tr h="378667">
                <a:tc>
                  <a:txBody>
                    <a:bodyPr/>
                    <a:lstStyle/>
                    <a:p>
                      <a:pPr algn="r" fontAlgn="b"/>
                      <a:r>
                        <a:rPr lang="en-US" sz="1100" u="none" strike="noStrike">
                          <a:effectLst/>
                        </a:rPr>
                        <a:t>4100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155,816,401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54,535,740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7,790,820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8589412"/>
                  </a:ext>
                </a:extLst>
              </a:tr>
            </a:tbl>
          </a:graphicData>
        </a:graphic>
      </p:graphicFrame>
    </p:spTree>
    <p:extLst>
      <p:ext uri="{BB962C8B-B14F-4D97-AF65-F5344CB8AC3E}">
        <p14:creationId xmlns:p14="http://schemas.microsoft.com/office/powerpoint/2010/main" val="170177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86988" y="841956"/>
            <a:ext cx="8420794" cy="369332"/>
          </a:xfrm>
          <a:prstGeom prst="rect">
            <a:avLst/>
          </a:prstGeom>
        </p:spPr>
        <p:txBody>
          <a:bodyPr wrap="square">
            <a:spAutoFit/>
          </a:bodyPr>
          <a:lstStyle/>
          <a:p>
            <a:pPr algn="ctr"/>
            <a:r>
              <a:rPr lang="es-ES" b="1" dirty="0"/>
              <a:t>REFORMA TRIBUTARIA-PARA LA JUSTICIA SOCIAL</a:t>
            </a: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326940014"/>
              </p:ext>
            </p:extLst>
          </p:nvPr>
        </p:nvGraphicFramePr>
        <p:xfrm>
          <a:off x="1413163" y="1995055"/>
          <a:ext cx="8744990" cy="3391592"/>
        </p:xfrm>
        <a:graphic>
          <a:graphicData uri="http://schemas.openxmlformats.org/drawingml/2006/table">
            <a:tbl>
              <a:tblPr firstRow="1" firstCol="1" bandRow="1">
                <a:tableStyleId>{5C22544A-7EE6-4342-B048-85BDC9FD1C3A}</a:tableStyleId>
              </a:tblPr>
              <a:tblGrid>
                <a:gridCol w="4372495">
                  <a:extLst>
                    <a:ext uri="{9D8B030D-6E8A-4147-A177-3AD203B41FA5}">
                      <a16:colId xmlns:a16="http://schemas.microsoft.com/office/drawing/2014/main" val="2865308453"/>
                    </a:ext>
                  </a:extLst>
                </a:gridCol>
                <a:gridCol w="4372495">
                  <a:extLst>
                    <a:ext uri="{9D8B030D-6E8A-4147-A177-3AD203B41FA5}">
                      <a16:colId xmlns:a16="http://schemas.microsoft.com/office/drawing/2014/main" val="2253312058"/>
                    </a:ext>
                  </a:extLst>
                </a:gridCol>
              </a:tblGrid>
              <a:tr h="3391592">
                <a:tc>
                  <a:txBody>
                    <a:bodyPr/>
                    <a:lstStyle/>
                    <a:p>
                      <a:pPr algn="just">
                        <a:spcAft>
                          <a:spcPts val="1200"/>
                        </a:spcAft>
                      </a:pPr>
                      <a:r>
                        <a:rPr lang="es-ES" sz="1400" u="sng" dirty="0">
                          <a:solidFill>
                            <a:schemeClr val="tx1"/>
                          </a:solidFill>
                          <a:effectLst/>
                          <a:hlinkClick r:id="rId2"/>
                        </a:rPr>
                        <a:t>Art. 240-1. Tarifa para usuarios de zona franca.</a:t>
                      </a:r>
                      <a:endParaRPr lang="es-ES" sz="1400" dirty="0">
                        <a:solidFill>
                          <a:schemeClr val="tx1"/>
                        </a:solidFill>
                        <a:effectLst/>
                      </a:endParaRPr>
                    </a:p>
                    <a:p>
                      <a:pPr algn="just"/>
                      <a:r>
                        <a:rPr lang="es-ES" sz="1400" dirty="0">
                          <a:solidFill>
                            <a:schemeClr val="tx1"/>
                          </a:solidFill>
                          <a:effectLst/>
                        </a:rPr>
                        <a:t>A partir del 1 de enero de 2017, la tarifa del impuesto sobre la renta y complementarios para las personas jurídicas que sean usuarios de zona franca será del 20%.</a:t>
                      </a:r>
                    </a:p>
                    <a:p>
                      <a:pPr algn="just"/>
                      <a:r>
                        <a:rPr lang="es-ES" sz="1400" dirty="0">
                          <a:solidFill>
                            <a:schemeClr val="tx1"/>
                          </a:solidFill>
                          <a:effectLst/>
                        </a:rPr>
                        <a:t> </a:t>
                      </a:r>
                    </a:p>
                    <a:p>
                      <a:pPr algn="just">
                        <a:lnSpc>
                          <a:spcPct val="107000"/>
                        </a:lnSpc>
                        <a:spcAft>
                          <a:spcPts val="0"/>
                        </a:spcAft>
                      </a:pPr>
                      <a:r>
                        <a:rPr lang="es-ES" sz="1400" dirty="0">
                          <a:solidFill>
                            <a:schemeClr val="tx1"/>
                          </a:solidFill>
                          <a:effectLst/>
                        </a:rPr>
                        <a:t>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1200"/>
                        </a:spcAft>
                      </a:pPr>
                      <a:r>
                        <a:rPr lang="es-ES" sz="1400" u="sng" dirty="0">
                          <a:solidFill>
                            <a:srgbClr val="FF0000"/>
                          </a:solidFill>
                          <a:effectLst/>
                        </a:rPr>
                        <a:t>Art. 240-1. Tarifa para usuarios de zona franca</a:t>
                      </a:r>
                      <a:endParaRPr lang="es-ES" sz="1400" dirty="0">
                        <a:solidFill>
                          <a:srgbClr val="FF0000"/>
                        </a:solidFill>
                        <a:effectLst/>
                      </a:endParaRPr>
                    </a:p>
                    <a:p>
                      <a:pPr algn="just">
                        <a:spcAft>
                          <a:spcPts val="1200"/>
                        </a:spcAft>
                      </a:pPr>
                      <a:r>
                        <a:rPr lang="es-ES" sz="1400" u="sng" dirty="0">
                          <a:solidFill>
                            <a:srgbClr val="FF0000"/>
                          </a:solidFill>
                          <a:effectLst/>
                        </a:rPr>
                        <a:t>Adiciona: Siempre que cuenten con un plan de internacionalización aprobado y vigente el 1 de enero de cada año.</a:t>
                      </a:r>
                      <a:endParaRPr lang="es-ES" sz="1400" dirty="0">
                        <a:solidFill>
                          <a:srgbClr val="FF0000"/>
                        </a:solidFill>
                        <a:effectLst/>
                      </a:endParaRPr>
                    </a:p>
                    <a:p>
                      <a:pPr algn="just">
                        <a:spcAft>
                          <a:spcPts val="1200"/>
                        </a:spcAft>
                      </a:pPr>
                      <a:r>
                        <a:rPr lang="es-ES" sz="1400" u="sng" dirty="0">
                          <a:solidFill>
                            <a:srgbClr val="FF0000"/>
                          </a:solidFill>
                          <a:effectLst/>
                        </a:rPr>
                        <a:t>CUCUTA AL 15%</a:t>
                      </a:r>
                      <a:endParaRPr lang="es-ES" sz="1400" dirty="0">
                        <a:solidFill>
                          <a:srgbClr val="FF0000"/>
                        </a:solidFill>
                        <a:effectLst/>
                      </a:endParaRPr>
                    </a:p>
                    <a:p>
                      <a:pPr algn="just">
                        <a:spcAft>
                          <a:spcPts val="1200"/>
                        </a:spcAft>
                      </a:pPr>
                      <a:r>
                        <a:rPr lang="es-ES" sz="1400" u="sng" dirty="0">
                          <a:solidFill>
                            <a:srgbClr val="FF0000"/>
                          </a:solidFill>
                          <a:effectLst/>
                        </a:rPr>
                        <a:t>UNIEMPRESARIALES PASA AL 35% </a:t>
                      </a:r>
                      <a:endParaRPr lang="es-ES" sz="1400" u="sng" dirty="0" smtClean="0">
                        <a:solidFill>
                          <a:srgbClr val="FF0000"/>
                        </a:solidFill>
                        <a:effectLst/>
                      </a:endParaRPr>
                    </a:p>
                    <a:p>
                      <a:pPr algn="just">
                        <a:spcAft>
                          <a:spcPts val="1200"/>
                        </a:spcAft>
                      </a:pPr>
                      <a:endParaRPr lang="es-ES" sz="1400" b="1"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es-ES" sz="1400" b="1"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TOCA</a:t>
                      </a:r>
                      <a:r>
                        <a:rPr lang="es-ES" sz="1400" b="1" u="sng"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REVISAR EL FINAL</a:t>
                      </a:r>
                      <a:endParaRPr lang="es-ES" sz="1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981637859"/>
                  </a:ext>
                </a:extLst>
              </a:tr>
            </a:tbl>
          </a:graphicData>
        </a:graphic>
      </p:graphicFrame>
    </p:spTree>
    <p:extLst>
      <p:ext uri="{BB962C8B-B14F-4D97-AF65-F5344CB8AC3E}">
        <p14:creationId xmlns:p14="http://schemas.microsoft.com/office/powerpoint/2010/main" val="2337976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94838681"/>
              </p:ext>
            </p:extLst>
          </p:nvPr>
        </p:nvGraphicFramePr>
        <p:xfrm>
          <a:off x="1587731" y="1346662"/>
          <a:ext cx="8212974" cy="4896196"/>
        </p:xfrm>
        <a:graphic>
          <a:graphicData uri="http://schemas.openxmlformats.org/drawingml/2006/table">
            <a:tbl>
              <a:tblPr firstRow="1" firstCol="1" bandRow="1">
                <a:tableStyleId>{5C22544A-7EE6-4342-B048-85BDC9FD1C3A}</a:tableStyleId>
              </a:tblPr>
              <a:tblGrid>
                <a:gridCol w="8212974">
                  <a:extLst>
                    <a:ext uri="{9D8B030D-6E8A-4147-A177-3AD203B41FA5}">
                      <a16:colId xmlns:a16="http://schemas.microsoft.com/office/drawing/2014/main" val="2536220231"/>
                    </a:ext>
                  </a:extLst>
                </a:gridCol>
              </a:tblGrid>
              <a:tr h="4896196">
                <a:tc>
                  <a:txBody>
                    <a:bodyPr/>
                    <a:lstStyle/>
                    <a:p>
                      <a:pPr>
                        <a:spcAft>
                          <a:spcPts val="1200"/>
                        </a:spcAft>
                      </a:pPr>
                      <a:r>
                        <a:rPr lang="es-ES" sz="1200" dirty="0">
                          <a:solidFill>
                            <a:schemeClr val="tx1"/>
                          </a:solidFill>
                          <a:effectLst/>
                        </a:rPr>
                        <a:t>ART 259-1 LIMITE A LOS BENEFICIOS Y ESTIMULOS TRIBUTARIOS:</a:t>
                      </a:r>
                    </a:p>
                    <a:p>
                      <a:pPr>
                        <a:spcAft>
                          <a:spcPts val="1200"/>
                        </a:spcAft>
                      </a:pPr>
                      <a:r>
                        <a:rPr lang="es-ES" sz="1200" dirty="0">
                          <a:solidFill>
                            <a:schemeClr val="tx1"/>
                          </a:solidFill>
                          <a:effectLst/>
                        </a:rPr>
                        <a:t>El valor de los INCRNGO, deducciones especiales, rentas exentas, descuentos tributarios, no pueden exceder del 3% anual de la renta líquida ordinaria del contribuyente.</a:t>
                      </a:r>
                    </a:p>
                    <a:p>
                      <a:pPr>
                        <a:spcAft>
                          <a:spcPts val="1200"/>
                        </a:spcAft>
                      </a:pPr>
                      <a:r>
                        <a:rPr lang="es-ES" sz="1200" dirty="0" smtClean="0">
                          <a:solidFill>
                            <a:schemeClr val="tx1"/>
                          </a:solidFill>
                          <a:effectLst/>
                        </a:rPr>
                        <a:t>Art </a:t>
                      </a:r>
                      <a:r>
                        <a:rPr lang="es-ES" sz="1200" dirty="0">
                          <a:solidFill>
                            <a:schemeClr val="tx1"/>
                          </a:solidFill>
                          <a:effectLst/>
                        </a:rPr>
                        <a:t>107-2: Educación a empleados</a:t>
                      </a:r>
                    </a:p>
                    <a:p>
                      <a:pPr>
                        <a:spcAft>
                          <a:spcPts val="1200"/>
                        </a:spcAft>
                      </a:pPr>
                      <a:r>
                        <a:rPr lang="es-ES" sz="1200" dirty="0">
                          <a:solidFill>
                            <a:schemeClr val="tx1"/>
                          </a:solidFill>
                          <a:effectLst/>
                        </a:rPr>
                        <a:t>Art 126-2: Donaciones a Corporación Gustavo Matamoros.</a:t>
                      </a:r>
                    </a:p>
                    <a:p>
                      <a:pPr>
                        <a:spcAft>
                          <a:spcPts val="1200"/>
                        </a:spcAft>
                      </a:pPr>
                      <a:r>
                        <a:rPr lang="es-ES" sz="1200" dirty="0">
                          <a:solidFill>
                            <a:schemeClr val="tx1"/>
                          </a:solidFill>
                          <a:effectLst/>
                        </a:rPr>
                        <a:t>Art 158-1: Donación investigación y desarrollo</a:t>
                      </a:r>
                    </a:p>
                    <a:p>
                      <a:pPr>
                        <a:spcAft>
                          <a:spcPts val="1200"/>
                        </a:spcAft>
                      </a:pPr>
                      <a:r>
                        <a:rPr lang="es-ES" sz="1200" dirty="0">
                          <a:solidFill>
                            <a:schemeClr val="tx1"/>
                          </a:solidFill>
                          <a:effectLst/>
                        </a:rPr>
                        <a:t>Art 255: Control y mejoramiento del medio </a:t>
                      </a:r>
                      <a:r>
                        <a:rPr lang="es-ES" sz="1200" dirty="0" smtClean="0">
                          <a:solidFill>
                            <a:schemeClr val="tx1"/>
                          </a:solidFill>
                          <a:effectLst/>
                        </a:rPr>
                        <a:t>ambiente</a:t>
                      </a:r>
                      <a:endParaRPr lang="es-ES" sz="1200" dirty="0">
                        <a:solidFill>
                          <a:srgbClr val="FF0000"/>
                        </a:solidFill>
                        <a:effectLst/>
                      </a:endParaRPr>
                    </a:p>
                    <a:p>
                      <a:pPr>
                        <a:spcAft>
                          <a:spcPts val="1200"/>
                        </a:spcAft>
                      </a:pPr>
                      <a:r>
                        <a:rPr lang="es-ES" sz="1200" dirty="0">
                          <a:solidFill>
                            <a:schemeClr val="tx1"/>
                          </a:solidFill>
                          <a:effectLst/>
                        </a:rPr>
                        <a:t>Art 257-1: Becas por impuestos</a:t>
                      </a:r>
                    </a:p>
                    <a:p>
                      <a:pPr>
                        <a:spcAft>
                          <a:spcPts val="1200"/>
                        </a:spcAft>
                      </a:pPr>
                      <a:r>
                        <a:rPr lang="es-ES" sz="1200" dirty="0">
                          <a:solidFill>
                            <a:schemeClr val="tx1"/>
                          </a:solidFill>
                          <a:effectLst/>
                        </a:rPr>
                        <a:t>Art 124 ley 30 de 1992: Financiación de estudio a los trabajadores.</a:t>
                      </a:r>
                    </a:p>
                    <a:p>
                      <a:pPr>
                        <a:spcAft>
                          <a:spcPts val="1200"/>
                        </a:spcAft>
                      </a:pPr>
                      <a:r>
                        <a:rPr lang="es-ES" sz="1200" dirty="0">
                          <a:solidFill>
                            <a:schemeClr val="tx1"/>
                          </a:solidFill>
                          <a:effectLst/>
                        </a:rPr>
                        <a:t>Art 56 ley 397 de 1997: Reconocimiento de deducción de las casas de patrimonio inmaterial de la humanidad.</a:t>
                      </a:r>
                    </a:p>
                    <a:p>
                      <a:pPr>
                        <a:spcAft>
                          <a:spcPts val="1200"/>
                        </a:spcAft>
                      </a:pPr>
                      <a:r>
                        <a:rPr lang="es-ES" sz="1200" dirty="0">
                          <a:solidFill>
                            <a:schemeClr val="tx1"/>
                          </a:solidFill>
                          <a:effectLst/>
                        </a:rPr>
                        <a:t>Art 44 ley 789 de 2002: Capitalización para darle utilidades a los trabajadores no gravada.</a:t>
                      </a:r>
                    </a:p>
                    <a:p>
                      <a:pPr>
                        <a:spcAft>
                          <a:spcPts val="1200"/>
                        </a:spcAft>
                      </a:pPr>
                      <a:r>
                        <a:rPr lang="es-ES" sz="1200" dirty="0">
                          <a:solidFill>
                            <a:schemeClr val="tx1"/>
                          </a:solidFill>
                          <a:effectLst/>
                        </a:rPr>
                        <a:t>Art 23 ley 1257 de 2008: Empleadores que ocupen mujeres víctimas de la violencia.</a:t>
                      </a:r>
                    </a:p>
                    <a:p>
                      <a:pPr>
                        <a:spcAft>
                          <a:spcPts val="1200"/>
                        </a:spcAft>
                      </a:pPr>
                      <a:r>
                        <a:rPr lang="es-ES" sz="1200" dirty="0">
                          <a:solidFill>
                            <a:schemeClr val="tx1"/>
                          </a:solidFill>
                          <a:effectLst/>
                        </a:rPr>
                        <a:t>Art 4 ley 493 de 2011:Deducción 100% de escenarios públicos artes escénicas</a:t>
                      </a:r>
                      <a:r>
                        <a:rPr lang="es-ES" sz="1200" dirty="0" smtClean="0">
                          <a:solidFill>
                            <a:schemeClr val="tx1"/>
                          </a:solidFill>
                          <a:effectLst/>
                        </a:rPr>
                        <a:t>.</a:t>
                      </a:r>
                    </a:p>
                    <a:p>
                      <a:pPr>
                        <a:spcAft>
                          <a:spcPts val="1200"/>
                        </a:spcAft>
                      </a:pPr>
                      <a:r>
                        <a:rPr lang="es-ES" sz="1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LOS QUE NO ESTEN EN ESTE LISTADO NO ESTAN SUJETOS</a:t>
                      </a:r>
                      <a:r>
                        <a:rPr lang="es-ES" sz="1200" b="1"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AL LÍMITE POR ENDE SEGUIRÁN SIENDO SUJETOS A LA PLANEACIÓN TRIBUTARIA</a:t>
                      </a:r>
                      <a:endParaRPr lang="es-E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1055" marR="21055" marT="0" marB="0">
                    <a:solidFill>
                      <a:schemeClr val="accent1">
                        <a:lumMod val="20000"/>
                        <a:lumOff val="80000"/>
                      </a:schemeClr>
                    </a:solidFill>
                  </a:tcPr>
                </a:tc>
                <a:extLst>
                  <a:ext uri="{0D108BD9-81ED-4DB2-BD59-A6C34878D82A}">
                    <a16:rowId xmlns:a16="http://schemas.microsoft.com/office/drawing/2014/main" val="4282138176"/>
                  </a:ext>
                </a:extLst>
              </a:tr>
            </a:tbl>
          </a:graphicData>
        </a:graphic>
      </p:graphicFrame>
      <p:sp>
        <p:nvSpPr>
          <p:cNvPr id="3" name="Rectángulo 2"/>
          <p:cNvSpPr/>
          <p:nvPr/>
        </p:nvSpPr>
        <p:spPr>
          <a:xfrm>
            <a:off x="1296784" y="758829"/>
            <a:ext cx="8420794" cy="369332"/>
          </a:xfrm>
          <a:prstGeom prst="rect">
            <a:avLst/>
          </a:prstGeom>
        </p:spPr>
        <p:txBody>
          <a:bodyPr wrap="square">
            <a:spAutoFit/>
          </a:bodyPr>
          <a:lstStyle/>
          <a:p>
            <a:pPr algn="ctr"/>
            <a:r>
              <a:rPr lang="es-ES" b="1" dirty="0"/>
              <a:t>REFORMA TRIBUTARIA-PARA LA JUSTICIA SOCIAL</a:t>
            </a:r>
            <a:endParaRPr lang="es-ES" dirty="0"/>
          </a:p>
        </p:txBody>
      </p:sp>
    </p:spTree>
    <p:extLst>
      <p:ext uri="{BB962C8B-B14F-4D97-AF65-F5344CB8AC3E}">
        <p14:creationId xmlns:p14="http://schemas.microsoft.com/office/powerpoint/2010/main" val="736049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369332"/>
          </a:xfrm>
          <a:prstGeom prst="rect">
            <a:avLst/>
          </a:prstGeom>
        </p:spPr>
        <p:txBody>
          <a:bodyPr wrap="square">
            <a:spAutoFit/>
          </a:bodyPr>
          <a:lstStyle/>
          <a:p>
            <a:pPr algn="ctr"/>
            <a:r>
              <a:rPr lang="es-ES" b="1" dirty="0"/>
              <a:t>REFORMA TRIBUTARIA-PARA LA JUSTICIA SOCIAL</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223402643"/>
              </p:ext>
            </p:extLst>
          </p:nvPr>
        </p:nvGraphicFramePr>
        <p:xfrm>
          <a:off x="1080653" y="964276"/>
          <a:ext cx="9950336" cy="5928043"/>
        </p:xfrm>
        <a:graphic>
          <a:graphicData uri="http://schemas.openxmlformats.org/drawingml/2006/table">
            <a:tbl>
              <a:tblPr firstRow="1" firstCol="1" bandRow="1">
                <a:tableStyleId>{5C22544A-7EE6-4342-B048-85BDC9FD1C3A}</a:tableStyleId>
              </a:tblPr>
              <a:tblGrid>
                <a:gridCol w="4975168">
                  <a:extLst>
                    <a:ext uri="{9D8B030D-6E8A-4147-A177-3AD203B41FA5}">
                      <a16:colId xmlns:a16="http://schemas.microsoft.com/office/drawing/2014/main" val="4292193891"/>
                    </a:ext>
                  </a:extLst>
                </a:gridCol>
                <a:gridCol w="4975168">
                  <a:extLst>
                    <a:ext uri="{9D8B030D-6E8A-4147-A177-3AD203B41FA5}">
                      <a16:colId xmlns:a16="http://schemas.microsoft.com/office/drawing/2014/main" val="1926670985"/>
                    </a:ext>
                  </a:extLst>
                </a:gridCol>
              </a:tblGrid>
              <a:tr h="4502829">
                <a:tc>
                  <a:txBody>
                    <a:bodyPr/>
                    <a:lstStyle/>
                    <a:p>
                      <a:pPr algn="just">
                        <a:spcAft>
                          <a:spcPts val="1200"/>
                        </a:spcAft>
                      </a:pPr>
                      <a:r>
                        <a:rPr lang="es-ES" sz="1400" u="sng" dirty="0">
                          <a:solidFill>
                            <a:schemeClr val="tx1"/>
                          </a:solidFill>
                          <a:effectLst/>
                          <a:hlinkClick r:id="rId2"/>
                        </a:rPr>
                        <a:t>Art. 115. Deducción de impuestos pagados y otros.</a:t>
                      </a:r>
                      <a:endParaRPr lang="es-ES" sz="1400" dirty="0">
                        <a:solidFill>
                          <a:schemeClr val="tx1"/>
                        </a:solidFill>
                        <a:effectLst/>
                      </a:endParaRPr>
                    </a:p>
                    <a:p>
                      <a:pPr algn="just"/>
                      <a:r>
                        <a:rPr lang="es-ES" sz="1400" dirty="0">
                          <a:solidFill>
                            <a:schemeClr val="tx1"/>
                          </a:solidFill>
                          <a:effectLst/>
                        </a:rPr>
                        <a:t>Nota 1. Es deducible el cien por ciento (100%) de los impuestos, tasas y contribuciones, que efectivamente se hayan pagado durante el </a:t>
                      </a:r>
                      <a:r>
                        <a:rPr lang="es-ES" sz="1400" dirty="0" err="1">
                          <a:solidFill>
                            <a:schemeClr val="tx1"/>
                          </a:solidFill>
                          <a:effectLst/>
                        </a:rPr>
                        <a:t>año</a:t>
                      </a:r>
                      <a:r>
                        <a:rPr lang="es-ES" sz="1400" dirty="0">
                          <a:solidFill>
                            <a:schemeClr val="tx1"/>
                          </a:solidFill>
                          <a:effectLst/>
                        </a:rPr>
                        <a:t> o </a:t>
                      </a:r>
                      <a:r>
                        <a:rPr lang="es-ES" sz="1400" dirty="0" err="1">
                          <a:solidFill>
                            <a:schemeClr val="tx1"/>
                          </a:solidFill>
                          <a:effectLst/>
                        </a:rPr>
                        <a:t>período</a:t>
                      </a:r>
                      <a:r>
                        <a:rPr lang="es-ES" sz="1400" dirty="0">
                          <a:solidFill>
                            <a:schemeClr val="tx1"/>
                          </a:solidFill>
                          <a:effectLst/>
                        </a:rPr>
                        <a:t> gravable por parte del contribuyente, que tengan </a:t>
                      </a:r>
                      <a:r>
                        <a:rPr lang="es-ES" sz="1400" dirty="0" err="1">
                          <a:solidFill>
                            <a:schemeClr val="tx1"/>
                          </a:solidFill>
                          <a:effectLst/>
                        </a:rPr>
                        <a:t>relación</a:t>
                      </a:r>
                      <a:r>
                        <a:rPr lang="es-ES" sz="1400" dirty="0">
                          <a:solidFill>
                            <a:schemeClr val="tx1"/>
                          </a:solidFill>
                          <a:effectLst/>
                        </a:rPr>
                        <a:t> de causalidad con su actividad </a:t>
                      </a:r>
                      <a:r>
                        <a:rPr lang="es-ES" sz="1400" dirty="0" err="1">
                          <a:solidFill>
                            <a:schemeClr val="tx1"/>
                          </a:solidFill>
                          <a:effectLst/>
                        </a:rPr>
                        <a:t>económica</a:t>
                      </a:r>
                      <a:r>
                        <a:rPr lang="es-ES" sz="1400" dirty="0">
                          <a:solidFill>
                            <a:schemeClr val="tx1"/>
                          </a:solidFill>
                          <a:effectLst/>
                        </a:rPr>
                        <a:t>, con </a:t>
                      </a:r>
                      <a:r>
                        <a:rPr lang="es-ES" sz="1400" dirty="0" err="1">
                          <a:solidFill>
                            <a:schemeClr val="tx1"/>
                          </a:solidFill>
                          <a:effectLst/>
                        </a:rPr>
                        <a:t>excepción</a:t>
                      </a:r>
                      <a:r>
                        <a:rPr lang="es-ES" sz="1400" dirty="0">
                          <a:solidFill>
                            <a:schemeClr val="tx1"/>
                          </a:solidFill>
                          <a:effectLst/>
                        </a:rPr>
                        <a:t> del impuesto sobre la renta y complementarios.</a:t>
                      </a:r>
                    </a:p>
                    <a:p>
                      <a:pPr algn="just"/>
                      <a:r>
                        <a:rPr lang="es-ES" sz="1400" dirty="0">
                          <a:solidFill>
                            <a:schemeClr val="tx1"/>
                          </a:solidFill>
                          <a:effectLst/>
                        </a:rPr>
                        <a:t>En el caso del gravamen a los movimientos financieros </a:t>
                      </a:r>
                      <a:r>
                        <a:rPr lang="es-ES" sz="1400" dirty="0" err="1">
                          <a:solidFill>
                            <a:schemeClr val="tx1"/>
                          </a:solidFill>
                          <a:effectLst/>
                        </a:rPr>
                        <a:t>sera</a:t>
                      </a:r>
                      <a:r>
                        <a:rPr lang="es-ES" sz="1400" dirty="0">
                          <a:solidFill>
                            <a:schemeClr val="tx1"/>
                          </a:solidFill>
                          <a:effectLst/>
                        </a:rPr>
                        <a:t>́ deducible el cincuenta por ciento (50%) que haya sido efectivamente pagado por los contribuyentes durante el respectivo </a:t>
                      </a:r>
                      <a:r>
                        <a:rPr lang="es-ES" sz="1400" dirty="0" err="1">
                          <a:solidFill>
                            <a:schemeClr val="tx1"/>
                          </a:solidFill>
                          <a:effectLst/>
                        </a:rPr>
                        <a:t>año</a:t>
                      </a:r>
                      <a:r>
                        <a:rPr lang="es-ES" sz="1400" dirty="0">
                          <a:solidFill>
                            <a:schemeClr val="tx1"/>
                          </a:solidFill>
                          <a:effectLst/>
                        </a:rPr>
                        <a:t> gravable, independientemente que tenga o no </a:t>
                      </a:r>
                      <a:r>
                        <a:rPr lang="es-ES" sz="1400" dirty="0" err="1">
                          <a:solidFill>
                            <a:schemeClr val="tx1"/>
                          </a:solidFill>
                          <a:effectLst/>
                        </a:rPr>
                        <a:t>relación</a:t>
                      </a:r>
                      <a:r>
                        <a:rPr lang="es-ES" sz="1400" dirty="0">
                          <a:solidFill>
                            <a:schemeClr val="tx1"/>
                          </a:solidFill>
                          <a:effectLst/>
                        </a:rPr>
                        <a:t> de causalidad con la actividad </a:t>
                      </a:r>
                      <a:r>
                        <a:rPr lang="es-ES" sz="1400" dirty="0" err="1">
                          <a:solidFill>
                            <a:schemeClr val="tx1"/>
                          </a:solidFill>
                          <a:effectLst/>
                        </a:rPr>
                        <a:t>económica</a:t>
                      </a:r>
                      <a:r>
                        <a:rPr lang="es-ES" sz="1400" dirty="0">
                          <a:solidFill>
                            <a:schemeClr val="tx1"/>
                          </a:solidFill>
                          <a:effectLst/>
                        </a:rPr>
                        <a:t> del contribuyente, siempre que se encuentre debidamente certificado por el agente retenedor.</a:t>
                      </a:r>
                    </a:p>
                    <a:p>
                      <a:pPr algn="just"/>
                      <a:r>
                        <a:rPr lang="es-ES" sz="1400" dirty="0">
                          <a:solidFill>
                            <a:schemeClr val="tx1"/>
                          </a:solidFill>
                          <a:effectLst/>
                        </a:rPr>
                        <a:t>Las deducciones de que trata el presente </a:t>
                      </a:r>
                      <a:r>
                        <a:rPr lang="es-ES" sz="1400" dirty="0" err="1">
                          <a:solidFill>
                            <a:schemeClr val="tx1"/>
                          </a:solidFill>
                          <a:effectLst/>
                        </a:rPr>
                        <a:t>artículo</a:t>
                      </a:r>
                      <a:r>
                        <a:rPr lang="es-ES" sz="1400" dirty="0">
                          <a:solidFill>
                            <a:schemeClr val="tx1"/>
                          </a:solidFill>
                          <a:effectLst/>
                        </a:rPr>
                        <a:t> en </a:t>
                      </a:r>
                      <a:r>
                        <a:rPr lang="es-ES" sz="1400" dirty="0" err="1">
                          <a:solidFill>
                            <a:schemeClr val="tx1"/>
                          </a:solidFill>
                          <a:effectLst/>
                        </a:rPr>
                        <a:t>ningún</a:t>
                      </a:r>
                      <a:r>
                        <a:rPr lang="es-ES" sz="1400" dirty="0">
                          <a:solidFill>
                            <a:schemeClr val="tx1"/>
                          </a:solidFill>
                          <a:effectLst/>
                        </a:rPr>
                        <a:t> caso </a:t>
                      </a:r>
                      <a:r>
                        <a:rPr lang="es-ES" sz="1400" dirty="0" err="1">
                          <a:solidFill>
                            <a:schemeClr val="tx1"/>
                          </a:solidFill>
                          <a:effectLst/>
                        </a:rPr>
                        <a:t>podrán</a:t>
                      </a:r>
                      <a:r>
                        <a:rPr lang="es-ES" sz="1400" dirty="0">
                          <a:solidFill>
                            <a:schemeClr val="tx1"/>
                          </a:solidFill>
                          <a:effectLst/>
                        </a:rPr>
                        <a:t> tratarse </a:t>
                      </a:r>
                      <a:r>
                        <a:rPr lang="es-ES" sz="1400" dirty="0" err="1">
                          <a:solidFill>
                            <a:schemeClr val="tx1"/>
                          </a:solidFill>
                          <a:effectLst/>
                        </a:rPr>
                        <a:t>simultáneamente</a:t>
                      </a:r>
                      <a:r>
                        <a:rPr lang="es-ES" sz="1400" dirty="0">
                          <a:solidFill>
                            <a:schemeClr val="tx1"/>
                          </a:solidFill>
                          <a:effectLst/>
                        </a:rPr>
                        <a:t> como costo y gasto de la respectiva empresa.</a:t>
                      </a:r>
                    </a:p>
                    <a:p>
                      <a:pPr algn="just"/>
                      <a:r>
                        <a:rPr lang="es-ES" sz="1400" dirty="0">
                          <a:solidFill>
                            <a:schemeClr val="tx1"/>
                          </a:solidFill>
                          <a:effectLst/>
                        </a:rPr>
                        <a:t>El contribuyente </a:t>
                      </a:r>
                      <a:r>
                        <a:rPr lang="es-ES" sz="1400" dirty="0" err="1">
                          <a:solidFill>
                            <a:schemeClr val="tx1"/>
                          </a:solidFill>
                          <a:effectLst/>
                        </a:rPr>
                        <a:t>podra</a:t>
                      </a:r>
                      <a:r>
                        <a:rPr lang="es-ES" sz="1400" dirty="0">
                          <a:solidFill>
                            <a:schemeClr val="tx1"/>
                          </a:solidFill>
                          <a:effectLst/>
                        </a:rPr>
                        <a:t>́ tomar como descuento tributario del impuesto sobre la renta el cincuenta por ciento (50%) del impuesto de industria y comercio, avisos y tableros.</a:t>
                      </a:r>
                    </a:p>
                    <a:p>
                      <a:pPr algn="just"/>
                      <a:r>
                        <a:rPr lang="es-ES" sz="1400" dirty="0">
                          <a:solidFill>
                            <a:schemeClr val="tx1"/>
                          </a:solidFill>
                          <a:effectLst/>
                        </a:rPr>
                        <a:t>Para la procedencia del descuento del inciso anterior, se requiere que el impuesto de industria y comercio, avisos y tableros sea efectivamente pagado durante el </a:t>
                      </a:r>
                      <a:r>
                        <a:rPr lang="es-ES" sz="1400" dirty="0" err="1">
                          <a:solidFill>
                            <a:schemeClr val="tx1"/>
                          </a:solidFill>
                          <a:effectLst/>
                        </a:rPr>
                        <a:t>año</a:t>
                      </a:r>
                      <a:r>
                        <a:rPr lang="es-ES" sz="1400" dirty="0">
                          <a:solidFill>
                            <a:schemeClr val="tx1"/>
                          </a:solidFill>
                          <a:effectLst/>
                        </a:rPr>
                        <a:t> gravable y que tenga </a:t>
                      </a:r>
                      <a:r>
                        <a:rPr lang="es-ES" sz="1400" dirty="0" err="1">
                          <a:solidFill>
                            <a:schemeClr val="tx1"/>
                          </a:solidFill>
                          <a:effectLst/>
                        </a:rPr>
                        <a:t>relación</a:t>
                      </a:r>
                      <a:r>
                        <a:rPr lang="es-ES" sz="1400" dirty="0">
                          <a:solidFill>
                            <a:schemeClr val="tx1"/>
                          </a:solidFill>
                          <a:effectLst/>
                        </a:rPr>
                        <a:t> de causalidad con su actividad </a:t>
                      </a:r>
                      <a:r>
                        <a:rPr lang="es-ES" sz="1400" dirty="0" err="1">
                          <a:solidFill>
                            <a:schemeClr val="tx1"/>
                          </a:solidFill>
                          <a:effectLst/>
                        </a:rPr>
                        <a:t>económica</a:t>
                      </a:r>
                      <a:r>
                        <a:rPr lang="es-ES" sz="1400" dirty="0">
                          <a:solidFill>
                            <a:schemeClr val="tx1"/>
                          </a:solidFill>
                          <a:effectLst/>
                        </a:rPr>
                        <a:t>. Este impuesto no </a:t>
                      </a:r>
                      <a:r>
                        <a:rPr lang="es-ES" sz="1400" dirty="0" err="1">
                          <a:solidFill>
                            <a:schemeClr val="tx1"/>
                          </a:solidFill>
                          <a:effectLst/>
                        </a:rPr>
                        <a:t>podra</a:t>
                      </a:r>
                      <a:r>
                        <a:rPr lang="es-ES" sz="1400" dirty="0">
                          <a:solidFill>
                            <a:schemeClr val="tx1"/>
                          </a:solidFill>
                          <a:effectLst/>
                        </a:rPr>
                        <a:t>́ tomarse como costo o gasto.</a:t>
                      </a:r>
                    </a:p>
                    <a:p>
                      <a:pPr algn="just">
                        <a:lnSpc>
                          <a:spcPct val="107000"/>
                        </a:lnSpc>
                        <a:spcAft>
                          <a:spcPts val="0"/>
                        </a:spcAft>
                      </a:pPr>
                      <a:r>
                        <a:rPr lang="es-ES" sz="1400" dirty="0">
                          <a:solidFill>
                            <a:schemeClr val="tx1"/>
                          </a:solidFill>
                          <a:effectLst/>
                        </a:rPr>
                        <a:t>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537" marR="45537" marT="0" marB="0"/>
                </a:tc>
                <a:tc>
                  <a:txBody>
                    <a:bodyPr/>
                    <a:lstStyle/>
                    <a:p>
                      <a:pPr algn="just">
                        <a:spcAft>
                          <a:spcPts val="1200"/>
                        </a:spcAft>
                      </a:pPr>
                      <a:r>
                        <a:rPr lang="es-ES" sz="1400" u="sng" dirty="0">
                          <a:solidFill>
                            <a:schemeClr val="tx1"/>
                          </a:solidFill>
                          <a:effectLst/>
                          <a:hlinkClick r:id="rId2"/>
                        </a:rPr>
                        <a:t>Art. 115. Deducción de impuestos pagados y otros.</a:t>
                      </a:r>
                      <a:endParaRPr lang="es-ES" sz="1400" dirty="0">
                        <a:solidFill>
                          <a:schemeClr val="tx1"/>
                        </a:solidFill>
                        <a:effectLst/>
                      </a:endParaRPr>
                    </a:p>
                    <a:p>
                      <a:pPr algn="just">
                        <a:spcAft>
                          <a:spcPts val="1200"/>
                        </a:spcAft>
                      </a:pPr>
                      <a:r>
                        <a:rPr lang="es-ES" sz="1400" dirty="0">
                          <a:solidFill>
                            <a:schemeClr val="tx1"/>
                          </a:solidFill>
                          <a:effectLst/>
                        </a:rPr>
                        <a:t>Se quita el descuento tributario de industria y comercio del 50%</a:t>
                      </a:r>
                    </a:p>
                    <a:p>
                      <a:pPr algn="just">
                        <a:spcAft>
                          <a:spcPts val="1200"/>
                        </a:spcAft>
                      </a:pPr>
                      <a:r>
                        <a:rPr lang="es-ES" sz="1400" dirty="0">
                          <a:solidFill>
                            <a:schemeClr val="tx1"/>
                          </a:solidFill>
                          <a:effectLst/>
                        </a:rPr>
                        <a:t>Las regalías ya no son deducibles.</a:t>
                      </a:r>
                    </a:p>
                    <a:p>
                      <a:pPr algn="just">
                        <a:spcAft>
                          <a:spcPts val="1200"/>
                        </a:spcAft>
                      </a:pPr>
                      <a:endParaRPr lang="es-ES" sz="1400" dirty="0" smtClean="0">
                        <a:solidFill>
                          <a:schemeClr val="tx1"/>
                        </a:solidFill>
                        <a:effectLst/>
                      </a:endParaRPr>
                    </a:p>
                    <a:p>
                      <a:pPr algn="just">
                        <a:spcAft>
                          <a:spcPts val="1200"/>
                        </a:spcAft>
                      </a:pPr>
                      <a:r>
                        <a:rPr lang="es-ES" sz="1400" dirty="0" smtClean="0">
                          <a:solidFill>
                            <a:schemeClr val="tx1"/>
                          </a:solidFill>
                          <a:effectLst/>
                        </a:rPr>
                        <a:t>PARAGRAFO </a:t>
                      </a:r>
                      <a:r>
                        <a:rPr lang="es-ES" sz="1400" dirty="0">
                          <a:solidFill>
                            <a:schemeClr val="tx1"/>
                          </a:solidFill>
                          <a:effectLst/>
                        </a:rPr>
                        <a:t>4: No se podrán deducir del impuesto sobre la renta los pagos por afiliaciones a clubes sociales, gastos laborales de personal de apoyo en la vivienda u otras actividades ajenas a la actividad productora de renta, gasto personal de los socios, partícipes, accionistas, clientes y/o sus familias, todo los cuales serán considerados ingreso en especie para sus beneficiarios</a:t>
                      </a:r>
                      <a:endParaRPr lang="es-ES"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537" marR="45537" marT="0" marB="0"/>
                </a:tc>
                <a:extLst>
                  <a:ext uri="{0D108BD9-81ED-4DB2-BD59-A6C34878D82A}">
                    <a16:rowId xmlns:a16="http://schemas.microsoft.com/office/drawing/2014/main" val="2514549432"/>
                  </a:ext>
                </a:extLst>
              </a:tr>
            </a:tbl>
          </a:graphicData>
        </a:graphic>
      </p:graphicFrame>
    </p:spTree>
    <p:extLst>
      <p:ext uri="{BB962C8B-B14F-4D97-AF65-F5344CB8AC3E}">
        <p14:creationId xmlns:p14="http://schemas.microsoft.com/office/powerpoint/2010/main" val="25186092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2" name="Tabla 1"/>
          <p:cNvGraphicFramePr>
            <a:graphicFrameLocks noGrp="1"/>
          </p:cNvGraphicFramePr>
          <p:nvPr>
            <p:extLst/>
          </p:nvPr>
        </p:nvGraphicFramePr>
        <p:xfrm>
          <a:off x="997525" y="1587731"/>
          <a:ext cx="9518074" cy="4414058"/>
        </p:xfrm>
        <a:graphic>
          <a:graphicData uri="http://schemas.openxmlformats.org/drawingml/2006/table">
            <a:tbl>
              <a:tblPr firstRow="1" firstCol="1" bandRow="1">
                <a:tableStyleId>{5C22544A-7EE6-4342-B048-85BDC9FD1C3A}</a:tableStyleId>
              </a:tblPr>
              <a:tblGrid>
                <a:gridCol w="4759037">
                  <a:extLst>
                    <a:ext uri="{9D8B030D-6E8A-4147-A177-3AD203B41FA5}">
                      <a16:colId xmlns:a16="http://schemas.microsoft.com/office/drawing/2014/main" val="2122176574"/>
                    </a:ext>
                  </a:extLst>
                </a:gridCol>
                <a:gridCol w="4759037">
                  <a:extLst>
                    <a:ext uri="{9D8B030D-6E8A-4147-A177-3AD203B41FA5}">
                      <a16:colId xmlns:a16="http://schemas.microsoft.com/office/drawing/2014/main" val="3168823388"/>
                    </a:ext>
                  </a:extLst>
                </a:gridCol>
              </a:tblGrid>
              <a:tr h="4414058">
                <a:tc>
                  <a:txBody>
                    <a:bodyPr/>
                    <a:lstStyle/>
                    <a:p>
                      <a:pPr algn="just">
                        <a:spcAft>
                          <a:spcPts val="1200"/>
                        </a:spcAft>
                      </a:pPr>
                      <a:r>
                        <a:rPr lang="es-ES" sz="2000" u="sng" dirty="0">
                          <a:solidFill>
                            <a:schemeClr val="tx1"/>
                          </a:solidFill>
                          <a:effectLst/>
                          <a:hlinkClick r:id="rId2"/>
                        </a:rPr>
                        <a:t>Art. 303-1. Ganancia ocasional derivada de indemnizaciones por concepto de seguros de vida.</a:t>
                      </a:r>
                      <a:endParaRPr lang="es-ES" sz="2000" dirty="0">
                        <a:solidFill>
                          <a:schemeClr val="tx1"/>
                        </a:solidFill>
                        <a:effectLst/>
                      </a:endParaRPr>
                    </a:p>
                    <a:p>
                      <a:pPr algn="just"/>
                      <a:r>
                        <a:rPr lang="es-ES" sz="2000" dirty="0">
                          <a:solidFill>
                            <a:schemeClr val="tx1"/>
                          </a:solidFill>
                          <a:effectLst/>
                        </a:rPr>
                        <a:t>Nota 1. Las indemnizaciones por seguros de vida, estarán gravadas con la tarifa aplicable a las ganancias ocasionales, en el monto que supere </a:t>
                      </a:r>
                      <a:r>
                        <a:rPr lang="es-ES" sz="2000" u="sng" dirty="0">
                          <a:solidFill>
                            <a:schemeClr val="tx1"/>
                          </a:solidFill>
                          <a:effectLst/>
                        </a:rPr>
                        <a:t>doce mil quinientas (12.500) UVT</a:t>
                      </a:r>
                      <a:r>
                        <a:rPr lang="es-ES" sz="2000" dirty="0">
                          <a:solidFill>
                            <a:schemeClr val="tx1"/>
                          </a:solidFill>
                          <a:effectLst/>
                        </a:rPr>
                        <a:t>. </a:t>
                      </a:r>
                      <a:endParaRPr lang="es-ES" sz="2000" dirty="0" smtClean="0">
                        <a:solidFill>
                          <a:schemeClr val="tx1"/>
                        </a:solidFill>
                        <a:effectLst/>
                      </a:endParaRPr>
                    </a:p>
                    <a:p>
                      <a:pPr algn="just"/>
                      <a:r>
                        <a:rPr lang="es-ES" sz="2000" dirty="0" smtClean="0">
                          <a:solidFill>
                            <a:schemeClr val="tx1"/>
                          </a:solidFill>
                          <a:effectLst/>
                        </a:rPr>
                        <a:t>El </a:t>
                      </a:r>
                      <a:r>
                        <a:rPr lang="es-ES" sz="2000" dirty="0">
                          <a:solidFill>
                            <a:schemeClr val="tx1"/>
                          </a:solidFill>
                          <a:effectLst/>
                        </a:rPr>
                        <a:t>monto que no supere las doce mil quinientas (12.500) UVT será considerado como una ganancia ocasional exenta.</a:t>
                      </a:r>
                    </a:p>
                    <a:p>
                      <a:pPr algn="just">
                        <a:lnSpc>
                          <a:spcPct val="107000"/>
                        </a:lnSpc>
                        <a:spcAft>
                          <a:spcPts val="0"/>
                        </a:spcAft>
                      </a:pPr>
                      <a:r>
                        <a:rPr lang="es-ES" sz="2000" dirty="0">
                          <a:solidFill>
                            <a:schemeClr val="tx1"/>
                          </a:solidFill>
                          <a:effectLst/>
                        </a:rPr>
                        <a:t>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1200"/>
                        </a:spcAft>
                      </a:pPr>
                      <a:r>
                        <a:rPr lang="es-ES" sz="2000" u="sng" dirty="0">
                          <a:solidFill>
                            <a:schemeClr val="tx1"/>
                          </a:solidFill>
                          <a:effectLst/>
                          <a:hlinkClick r:id="rId2"/>
                        </a:rPr>
                        <a:t>Art. 303-1. Ganancia ocasional derivada de indemnizaciones por concepto de seguros de vida.</a:t>
                      </a:r>
                      <a:endParaRPr lang="es-ES" sz="2000" dirty="0">
                        <a:solidFill>
                          <a:schemeClr val="tx1"/>
                        </a:solidFill>
                        <a:effectLst/>
                      </a:endParaRPr>
                    </a:p>
                    <a:p>
                      <a:pPr algn="just">
                        <a:spcAft>
                          <a:spcPts val="1200"/>
                        </a:spcAft>
                      </a:pPr>
                      <a:r>
                        <a:rPr lang="es-ES" sz="2000" dirty="0">
                          <a:solidFill>
                            <a:schemeClr val="tx1"/>
                          </a:solidFill>
                          <a:effectLst/>
                        </a:rPr>
                        <a:t>Nota 1. Las indemnizaciones por seguros de vida, estarán gravadas con la tarifa aplicable a las ganancias ocasionales, en el monto que supere tres mil doscientas cincuenta (3.250) UVT. </a:t>
                      </a:r>
                      <a:endParaRPr lang="es-ES" sz="2000" dirty="0" smtClean="0">
                        <a:solidFill>
                          <a:schemeClr val="tx1"/>
                        </a:solidFill>
                        <a:effectLst/>
                      </a:endParaRPr>
                    </a:p>
                    <a:p>
                      <a:pPr algn="just">
                        <a:spcAft>
                          <a:spcPts val="1200"/>
                        </a:spcAft>
                      </a:pPr>
                      <a:r>
                        <a:rPr lang="es-ES" sz="2000" dirty="0" smtClean="0">
                          <a:solidFill>
                            <a:schemeClr val="tx1"/>
                          </a:solidFill>
                          <a:effectLst/>
                        </a:rPr>
                        <a:t>El </a:t>
                      </a:r>
                      <a:r>
                        <a:rPr lang="es-ES" sz="2000" dirty="0">
                          <a:solidFill>
                            <a:schemeClr val="tx1"/>
                          </a:solidFill>
                          <a:effectLst/>
                        </a:rPr>
                        <a:t>monto que no supere l tres mil doscientas cincuenta (3.250) UVT será considerado como una ganancia ocasional exenta</a:t>
                      </a:r>
                      <a:endParaRPr lang="es-E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3889215"/>
                  </a:ext>
                </a:extLst>
              </a:tr>
            </a:tbl>
          </a:graphicData>
        </a:graphic>
      </p:graphicFrame>
    </p:spTree>
    <p:extLst>
      <p:ext uri="{BB962C8B-B14F-4D97-AF65-F5344CB8AC3E}">
        <p14:creationId xmlns:p14="http://schemas.microsoft.com/office/powerpoint/2010/main" val="16527105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4" name="Tabla 3"/>
          <p:cNvGraphicFramePr>
            <a:graphicFrameLocks noGrp="1"/>
          </p:cNvGraphicFramePr>
          <p:nvPr>
            <p:extLst/>
          </p:nvPr>
        </p:nvGraphicFramePr>
        <p:xfrm>
          <a:off x="1163779" y="1604356"/>
          <a:ext cx="9235442" cy="4147474"/>
        </p:xfrm>
        <a:graphic>
          <a:graphicData uri="http://schemas.openxmlformats.org/drawingml/2006/table">
            <a:tbl>
              <a:tblPr firstRow="1" firstCol="1" bandRow="1">
                <a:tableStyleId>{5C22544A-7EE6-4342-B048-85BDC9FD1C3A}</a:tableStyleId>
              </a:tblPr>
              <a:tblGrid>
                <a:gridCol w="4617721">
                  <a:extLst>
                    <a:ext uri="{9D8B030D-6E8A-4147-A177-3AD203B41FA5}">
                      <a16:colId xmlns:a16="http://schemas.microsoft.com/office/drawing/2014/main" val="1723335995"/>
                    </a:ext>
                  </a:extLst>
                </a:gridCol>
                <a:gridCol w="4617721">
                  <a:extLst>
                    <a:ext uri="{9D8B030D-6E8A-4147-A177-3AD203B41FA5}">
                      <a16:colId xmlns:a16="http://schemas.microsoft.com/office/drawing/2014/main" val="4275405115"/>
                    </a:ext>
                  </a:extLst>
                </a:gridCol>
              </a:tblGrid>
              <a:tr h="4147474">
                <a:tc>
                  <a:txBody>
                    <a:bodyPr/>
                    <a:lstStyle/>
                    <a:p>
                      <a:pPr>
                        <a:spcAft>
                          <a:spcPts val="1200"/>
                        </a:spcAft>
                      </a:pPr>
                      <a:r>
                        <a:rPr lang="es-ES" sz="1400" u="sng" dirty="0">
                          <a:solidFill>
                            <a:schemeClr val="tx1"/>
                          </a:solidFill>
                          <a:effectLst/>
                          <a:hlinkClick r:id="rId2"/>
                        </a:rPr>
                        <a:t>Art. 306. El impuesto debe ser retenido en la fuente.</a:t>
                      </a:r>
                      <a:endParaRPr lang="es-ES" sz="1400" dirty="0">
                        <a:solidFill>
                          <a:schemeClr val="tx1"/>
                        </a:solidFill>
                        <a:effectLst/>
                      </a:endParaRPr>
                    </a:p>
                    <a:p>
                      <a:pPr algn="just"/>
                      <a:r>
                        <a:rPr lang="es-ES" sz="1400" dirty="0">
                          <a:solidFill>
                            <a:schemeClr val="tx1"/>
                          </a:solidFill>
                          <a:effectLst/>
                        </a:rPr>
                        <a:t>Cuando se trate de pagos por concepto de premios de loterías, rifas, apuestas y similares, el impuesto de ganancias ocasionales debe ser retenido por las personas naturales o jurídicas encargadas de efectuar el pago en el momento del mismo.</a:t>
                      </a:r>
                      <a:br>
                        <a:rPr lang="es-ES" sz="1400" dirty="0">
                          <a:solidFill>
                            <a:schemeClr val="tx1"/>
                          </a:solidFill>
                          <a:effectLst/>
                        </a:rPr>
                      </a:br>
                      <a:r>
                        <a:rPr lang="es-ES" sz="1400" dirty="0">
                          <a:solidFill>
                            <a:schemeClr val="tx1"/>
                          </a:solidFill>
                          <a:effectLst/>
                        </a:rPr>
                        <a:t>Para efectos de este artículo, los premios en especie tendrán el valor que se les asigne en el respectivo plan de premios, el cual no podrá ser inferior al valor comercial. En este último caso, el monto de la retención podrá cancelarse dentro de los seis meses siguientes a la causación de la ganancia, previa garantía constituida en la forma que establezca el reglamento.</a:t>
                      </a:r>
                    </a:p>
                    <a:p>
                      <a:pPr algn="just">
                        <a:lnSpc>
                          <a:spcPct val="107000"/>
                        </a:lnSpc>
                        <a:spcAft>
                          <a:spcPts val="0"/>
                        </a:spcAft>
                      </a:pPr>
                      <a:r>
                        <a:rPr lang="es-ES" sz="1400" dirty="0">
                          <a:solidFill>
                            <a:schemeClr val="tx1"/>
                          </a:solidFill>
                          <a:effectLst/>
                        </a:rPr>
                        <a:t> </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1200"/>
                        </a:spcAft>
                      </a:pPr>
                      <a:r>
                        <a:rPr lang="es-ES" sz="1400" u="sng" dirty="0">
                          <a:solidFill>
                            <a:schemeClr val="tx1"/>
                          </a:solidFill>
                          <a:effectLst/>
                          <a:hlinkClick r:id="rId2"/>
                        </a:rPr>
                        <a:t>Art. 306. El impuesto debe ser retenido en la fuente.</a:t>
                      </a:r>
                      <a:endParaRPr lang="es-ES" sz="1400" dirty="0">
                        <a:solidFill>
                          <a:schemeClr val="tx1"/>
                        </a:solidFill>
                        <a:effectLst/>
                      </a:endParaRPr>
                    </a:p>
                    <a:p>
                      <a:pPr>
                        <a:spcAft>
                          <a:spcPts val="1200"/>
                        </a:spcAft>
                      </a:pPr>
                      <a:r>
                        <a:rPr lang="es-ES" sz="1400" dirty="0">
                          <a:solidFill>
                            <a:schemeClr val="tx1"/>
                          </a:solidFill>
                          <a:effectLst/>
                        </a:rPr>
                        <a:t>Adicionan la tarifa de una vez del 20%</a:t>
                      </a:r>
                      <a:endParaRPr lang="es-ES"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79185221"/>
                  </a:ext>
                </a:extLst>
              </a:tr>
            </a:tbl>
          </a:graphicData>
        </a:graphic>
      </p:graphicFrame>
    </p:spTree>
    <p:extLst>
      <p:ext uri="{BB962C8B-B14F-4D97-AF65-F5344CB8AC3E}">
        <p14:creationId xmlns:p14="http://schemas.microsoft.com/office/powerpoint/2010/main" val="6657689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4" name="Tabla 3"/>
          <p:cNvGraphicFramePr>
            <a:graphicFrameLocks noGrp="1"/>
          </p:cNvGraphicFramePr>
          <p:nvPr>
            <p:extLst/>
          </p:nvPr>
        </p:nvGraphicFramePr>
        <p:xfrm>
          <a:off x="1782619" y="1526001"/>
          <a:ext cx="8127999" cy="4947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68122652"/>
                    </a:ext>
                  </a:extLst>
                </a:gridCol>
                <a:gridCol w="2709333">
                  <a:extLst>
                    <a:ext uri="{9D8B030D-6E8A-4147-A177-3AD203B41FA5}">
                      <a16:colId xmlns:a16="http://schemas.microsoft.com/office/drawing/2014/main" val="218344296"/>
                    </a:ext>
                  </a:extLst>
                </a:gridCol>
                <a:gridCol w="2709333">
                  <a:extLst>
                    <a:ext uri="{9D8B030D-6E8A-4147-A177-3AD203B41FA5}">
                      <a16:colId xmlns:a16="http://schemas.microsoft.com/office/drawing/2014/main" val="1354963563"/>
                    </a:ext>
                  </a:extLst>
                </a:gridCol>
              </a:tblGrid>
              <a:tr h="370840">
                <a:tc>
                  <a:txBody>
                    <a:bodyPr/>
                    <a:lstStyle/>
                    <a:p>
                      <a:pPr algn="ctr"/>
                      <a:r>
                        <a:rPr lang="es-ES" dirty="0" smtClean="0"/>
                        <a:t>CONCEPTO</a:t>
                      </a:r>
                      <a:endParaRPr lang="es-ES" dirty="0"/>
                    </a:p>
                  </a:txBody>
                  <a:tcPr/>
                </a:tc>
                <a:tc>
                  <a:txBody>
                    <a:bodyPr/>
                    <a:lstStyle/>
                    <a:p>
                      <a:pPr algn="ctr"/>
                      <a:r>
                        <a:rPr lang="es-ES" dirty="0" smtClean="0"/>
                        <a:t>ACTUALMENTE</a:t>
                      </a:r>
                      <a:endParaRPr lang="es-ES" dirty="0"/>
                    </a:p>
                  </a:txBody>
                  <a:tcPr/>
                </a:tc>
                <a:tc>
                  <a:txBody>
                    <a:bodyPr/>
                    <a:lstStyle/>
                    <a:p>
                      <a:pPr algn="ctr"/>
                      <a:r>
                        <a:rPr lang="es-ES" dirty="0" smtClean="0"/>
                        <a:t>PROPUESTA</a:t>
                      </a:r>
                      <a:endParaRPr lang="es-ES" dirty="0"/>
                    </a:p>
                  </a:txBody>
                  <a:tcPr/>
                </a:tc>
                <a:extLst>
                  <a:ext uri="{0D108BD9-81ED-4DB2-BD59-A6C34878D82A}">
                    <a16:rowId xmlns:a16="http://schemas.microsoft.com/office/drawing/2014/main" val="2134573262"/>
                  </a:ext>
                </a:extLst>
              </a:tr>
              <a:tr h="370840">
                <a:tc>
                  <a:txBody>
                    <a:bodyPr/>
                    <a:lstStyle/>
                    <a:p>
                      <a:r>
                        <a:rPr lang="es-ES" dirty="0" smtClean="0"/>
                        <a:t>VALOR</a:t>
                      </a:r>
                      <a:r>
                        <a:rPr lang="es-ES" baseline="0" dirty="0" smtClean="0"/>
                        <a:t> DEL INMUEBLE DE VIVIENDA FALLECIDO</a:t>
                      </a:r>
                      <a:endParaRPr lang="es-ES" dirty="0"/>
                    </a:p>
                  </a:txBody>
                  <a:tcPr/>
                </a:tc>
                <a:tc>
                  <a:txBody>
                    <a:bodyPr/>
                    <a:lstStyle/>
                    <a:p>
                      <a:r>
                        <a:rPr lang="es-ES" dirty="0" err="1" smtClean="0"/>
                        <a:t>Aprox</a:t>
                      </a:r>
                      <a:r>
                        <a:rPr lang="es-ES" baseline="0" dirty="0" smtClean="0"/>
                        <a:t> $ 293 millones </a:t>
                      </a:r>
                    </a:p>
                    <a:p>
                      <a:r>
                        <a:rPr lang="es-ES" dirty="0" smtClean="0"/>
                        <a:t>Primera</a:t>
                      </a:r>
                      <a:r>
                        <a:rPr lang="es-ES" baseline="0" dirty="0" smtClean="0"/>
                        <a:t> 7,700 </a:t>
                      </a:r>
                      <a:r>
                        <a:rPr lang="es-ES" baseline="0" dirty="0" err="1" smtClean="0"/>
                        <a:t>uvt</a:t>
                      </a:r>
                      <a:endParaRPr lang="es-ES" dirty="0"/>
                    </a:p>
                  </a:txBody>
                  <a:tcPr/>
                </a:tc>
                <a:tc>
                  <a:txBody>
                    <a:bodyPr/>
                    <a:lstStyle/>
                    <a:p>
                      <a:r>
                        <a:rPr lang="es-ES" dirty="0" smtClean="0"/>
                        <a:t>Aprox.</a:t>
                      </a:r>
                      <a:r>
                        <a:rPr lang="es-ES" baseline="0" dirty="0" smtClean="0"/>
                        <a:t> $ 494 millones</a:t>
                      </a:r>
                    </a:p>
                    <a:p>
                      <a:r>
                        <a:rPr lang="es-ES" baseline="0" dirty="0" smtClean="0"/>
                        <a:t>Primera 13,000 </a:t>
                      </a:r>
                      <a:r>
                        <a:rPr lang="es-ES" baseline="0" dirty="0" err="1" smtClean="0"/>
                        <a:t>uvt</a:t>
                      </a:r>
                      <a:r>
                        <a:rPr lang="es-ES" baseline="0" dirty="0" smtClean="0"/>
                        <a:t> anuales</a:t>
                      </a:r>
                      <a:endParaRPr lang="es-ES" dirty="0"/>
                    </a:p>
                  </a:txBody>
                  <a:tcPr/>
                </a:tc>
                <a:extLst>
                  <a:ext uri="{0D108BD9-81ED-4DB2-BD59-A6C34878D82A}">
                    <a16:rowId xmlns:a16="http://schemas.microsoft.com/office/drawing/2014/main" val="4252931988"/>
                  </a:ext>
                </a:extLst>
              </a:tr>
              <a:tr h="370840">
                <a:tc>
                  <a:txBody>
                    <a:bodyPr/>
                    <a:lstStyle/>
                    <a:p>
                      <a:r>
                        <a:rPr lang="es-ES" dirty="0" smtClean="0"/>
                        <a:t>Bienes</a:t>
                      </a:r>
                      <a:r>
                        <a:rPr lang="es-ES" baseline="0" dirty="0" smtClean="0"/>
                        <a:t> inmuebles diferentes al inmueble de vivienda del fallecido</a:t>
                      </a:r>
                      <a:endParaRPr lang="es-ES" dirty="0"/>
                    </a:p>
                  </a:txBody>
                  <a:tcPr/>
                </a:tc>
                <a:tc>
                  <a:txBody>
                    <a:bodyPr/>
                    <a:lstStyle/>
                    <a:p>
                      <a:r>
                        <a:rPr lang="es-ES" dirty="0" err="1" smtClean="0"/>
                        <a:t>Aprox</a:t>
                      </a:r>
                      <a:r>
                        <a:rPr lang="es-ES" dirty="0" smtClean="0"/>
                        <a:t> $ 293</a:t>
                      </a:r>
                      <a:r>
                        <a:rPr lang="es-ES" baseline="0" dirty="0" smtClean="0"/>
                        <a:t> millones</a:t>
                      </a:r>
                    </a:p>
                    <a:p>
                      <a:r>
                        <a:rPr lang="es-ES" baseline="0" dirty="0" smtClean="0"/>
                        <a:t>Primeras 7,700 </a:t>
                      </a:r>
                      <a:r>
                        <a:rPr lang="es-ES" baseline="0" dirty="0" err="1" smtClean="0"/>
                        <a:t>uvt</a:t>
                      </a:r>
                      <a:endParaRPr lang="es-ES" dirty="0"/>
                    </a:p>
                  </a:txBody>
                  <a:tcPr/>
                </a:tc>
                <a:tc>
                  <a:txBody>
                    <a:bodyPr/>
                    <a:lstStyle/>
                    <a:p>
                      <a:r>
                        <a:rPr lang="es-ES" dirty="0" err="1" smtClean="0"/>
                        <a:t>Aprox</a:t>
                      </a:r>
                      <a:r>
                        <a:rPr lang="es-ES" dirty="0" smtClean="0"/>
                        <a:t> $</a:t>
                      </a:r>
                      <a:r>
                        <a:rPr lang="es-ES" baseline="0" dirty="0" smtClean="0"/>
                        <a:t> 247 millones</a:t>
                      </a:r>
                    </a:p>
                    <a:p>
                      <a:r>
                        <a:rPr lang="es-ES" baseline="0" dirty="0" smtClean="0"/>
                        <a:t>Primera 6,500 UVT</a:t>
                      </a:r>
                      <a:endParaRPr lang="es-ES" dirty="0"/>
                    </a:p>
                  </a:txBody>
                  <a:tcPr/>
                </a:tc>
                <a:extLst>
                  <a:ext uri="{0D108BD9-81ED-4DB2-BD59-A6C34878D82A}">
                    <a16:rowId xmlns:a16="http://schemas.microsoft.com/office/drawing/2014/main" val="3902635893"/>
                  </a:ext>
                </a:extLst>
              </a:tr>
              <a:tr h="370840">
                <a:tc>
                  <a:txBody>
                    <a:bodyPr/>
                    <a:lstStyle/>
                    <a:p>
                      <a:r>
                        <a:rPr lang="es-ES" dirty="0" smtClean="0"/>
                        <a:t>Porción conyugal, demás conceptos</a:t>
                      </a:r>
                      <a:r>
                        <a:rPr lang="es-ES" baseline="0" dirty="0" smtClean="0"/>
                        <a:t> de la herencia o legados</a:t>
                      </a:r>
                      <a:endParaRPr lang="es-ES" dirty="0"/>
                    </a:p>
                  </a:txBody>
                  <a:tcPr/>
                </a:tc>
                <a:tc>
                  <a:txBody>
                    <a:bodyPr/>
                    <a:lstStyle/>
                    <a:p>
                      <a:r>
                        <a:rPr lang="es-ES" dirty="0" err="1" smtClean="0"/>
                        <a:t>Aprox</a:t>
                      </a:r>
                      <a:r>
                        <a:rPr lang="es-ES" dirty="0" smtClean="0"/>
                        <a:t> 133 millones</a:t>
                      </a:r>
                    </a:p>
                    <a:p>
                      <a:r>
                        <a:rPr lang="es-ES" dirty="0" smtClean="0"/>
                        <a:t>Primeras 3,490 </a:t>
                      </a:r>
                      <a:r>
                        <a:rPr lang="es-ES" dirty="0" err="1" smtClean="0"/>
                        <a:t>uvt</a:t>
                      </a:r>
                      <a:endParaRPr lang="es-ES" dirty="0" smtClean="0"/>
                    </a:p>
                  </a:txBody>
                  <a:tcPr/>
                </a:tc>
                <a:tc>
                  <a:txBody>
                    <a:bodyPr/>
                    <a:lstStyle/>
                    <a:p>
                      <a:r>
                        <a:rPr lang="es-ES" dirty="0" err="1" smtClean="0"/>
                        <a:t>Aprox</a:t>
                      </a:r>
                      <a:r>
                        <a:rPr lang="es-ES" dirty="0" smtClean="0"/>
                        <a:t> </a:t>
                      </a:r>
                      <a:r>
                        <a:rPr lang="es-ES" baseline="0" dirty="0" smtClean="0"/>
                        <a:t> 123 </a:t>
                      </a:r>
                      <a:r>
                        <a:rPr lang="es-ES" dirty="0" smtClean="0"/>
                        <a:t>millones</a:t>
                      </a:r>
                    </a:p>
                    <a:p>
                      <a:r>
                        <a:rPr lang="es-ES" dirty="0" smtClean="0"/>
                        <a:t>Primeras</a:t>
                      </a:r>
                      <a:r>
                        <a:rPr lang="es-ES" baseline="0" dirty="0" smtClean="0"/>
                        <a:t> 3,250 UVT</a:t>
                      </a:r>
                      <a:endParaRPr lang="es-ES" dirty="0"/>
                    </a:p>
                  </a:txBody>
                  <a:tcPr/>
                </a:tc>
                <a:extLst>
                  <a:ext uri="{0D108BD9-81ED-4DB2-BD59-A6C34878D82A}">
                    <a16:rowId xmlns:a16="http://schemas.microsoft.com/office/drawing/2014/main" val="2254716080"/>
                  </a:ext>
                </a:extLst>
              </a:tr>
              <a:tr h="370840">
                <a:tc>
                  <a:txBody>
                    <a:bodyPr/>
                    <a:lstStyle/>
                    <a:p>
                      <a:r>
                        <a:rPr lang="es-ES" dirty="0" smtClean="0"/>
                        <a:t>20%</a:t>
                      </a:r>
                      <a:r>
                        <a:rPr lang="es-ES" baseline="0" dirty="0" smtClean="0"/>
                        <a:t> de Herencias y legados para personas diferentes a los legitimarios o al </a:t>
                      </a:r>
                      <a:r>
                        <a:rPr lang="es-ES" baseline="0" dirty="0" err="1" smtClean="0"/>
                        <a:t>conyuge</a:t>
                      </a:r>
                      <a:endParaRPr lang="es-ES" dirty="0"/>
                    </a:p>
                  </a:txBody>
                  <a:tcPr/>
                </a:tc>
                <a:tc>
                  <a:txBody>
                    <a:bodyPr/>
                    <a:lstStyle/>
                    <a:p>
                      <a:r>
                        <a:rPr lang="es-ES" dirty="0" err="1" smtClean="0"/>
                        <a:t>Aprox</a:t>
                      </a:r>
                      <a:r>
                        <a:rPr lang="es-ES" dirty="0" smtClean="0"/>
                        <a:t> 87 millones</a:t>
                      </a:r>
                    </a:p>
                    <a:p>
                      <a:r>
                        <a:rPr lang="es-ES" dirty="0" smtClean="0"/>
                        <a:t>(2,290 UVT)</a:t>
                      </a:r>
                      <a:endParaRPr lang="es-ES" dirty="0"/>
                    </a:p>
                  </a:txBody>
                  <a:tcPr/>
                </a:tc>
                <a:tc>
                  <a:txBody>
                    <a:bodyPr/>
                    <a:lstStyle/>
                    <a:p>
                      <a:r>
                        <a:rPr lang="es-ES" dirty="0" err="1" smtClean="0"/>
                        <a:t>Aprox</a:t>
                      </a:r>
                      <a:r>
                        <a:rPr lang="es-ES" dirty="0" smtClean="0"/>
                        <a:t> 62</a:t>
                      </a:r>
                      <a:r>
                        <a:rPr lang="es-ES" baseline="0" dirty="0" smtClean="0"/>
                        <a:t> </a:t>
                      </a:r>
                      <a:r>
                        <a:rPr lang="es-ES" dirty="0" smtClean="0"/>
                        <a:t>millones</a:t>
                      </a:r>
                    </a:p>
                    <a:p>
                      <a:r>
                        <a:rPr lang="es-ES" dirty="0" smtClean="0"/>
                        <a:t>( 1,625</a:t>
                      </a:r>
                      <a:r>
                        <a:rPr lang="es-ES" baseline="0" dirty="0" smtClean="0"/>
                        <a:t> </a:t>
                      </a:r>
                      <a:r>
                        <a:rPr lang="es-ES" dirty="0" err="1" smtClean="0"/>
                        <a:t>uvt</a:t>
                      </a:r>
                      <a:r>
                        <a:rPr lang="es-ES" dirty="0" smtClean="0"/>
                        <a:t>)</a:t>
                      </a:r>
                      <a:endParaRPr lang="es-ES" dirty="0"/>
                    </a:p>
                  </a:txBody>
                  <a:tcPr/>
                </a:tc>
                <a:extLst>
                  <a:ext uri="{0D108BD9-81ED-4DB2-BD59-A6C34878D82A}">
                    <a16:rowId xmlns:a16="http://schemas.microsoft.com/office/drawing/2014/main" val="2094998464"/>
                  </a:ext>
                </a:extLst>
              </a:tr>
              <a:tr h="370840">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713944"/>
                  </a:ext>
                </a:extLst>
              </a:tr>
            </a:tbl>
          </a:graphicData>
        </a:graphic>
      </p:graphicFrame>
    </p:spTree>
    <p:extLst>
      <p:ext uri="{BB962C8B-B14F-4D97-AF65-F5344CB8AC3E}">
        <p14:creationId xmlns:p14="http://schemas.microsoft.com/office/powerpoint/2010/main" val="146137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grama de flujo: conector 18"/>
          <p:cNvSpPr>
            <a:spLocks noChangeArrowheads="1"/>
          </p:cNvSpPr>
          <p:nvPr/>
        </p:nvSpPr>
        <p:spPr bwMode="auto">
          <a:xfrm>
            <a:off x="291548" y="427990"/>
            <a:ext cx="7063408" cy="6126921"/>
          </a:xfrm>
          <a:prstGeom prst="flowChartConnector">
            <a:avLst/>
          </a:prstGeom>
          <a:solidFill>
            <a:srgbClr val="FFC000"/>
          </a:solidFill>
          <a:ln w="12700" algn="ctr">
            <a:solidFill>
              <a:srgbClr val="A50021"/>
            </a:solidFill>
            <a:round/>
            <a:headEnd type="none" w="sm" len="sm"/>
            <a:tailEnd type="none" w="sm" len="sm"/>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O" altLang="es-CO" sz="1800" dirty="0">
              <a:solidFill>
                <a:schemeClr val="bg1"/>
              </a:solidFill>
            </a:endParaRPr>
          </a:p>
        </p:txBody>
      </p:sp>
      <p:sp>
        <p:nvSpPr>
          <p:cNvPr id="70666" name="Text Box 1033"/>
          <p:cNvSpPr txBox="1">
            <a:spLocks noChangeArrowheads="1"/>
          </p:cNvSpPr>
          <p:nvPr/>
        </p:nvSpPr>
        <p:spPr bwMode="auto">
          <a:xfrm>
            <a:off x="8912984" y="1822646"/>
            <a:ext cx="1582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400" b="1" dirty="0">
                <a:solidFill>
                  <a:schemeClr val="bg1"/>
                </a:solidFill>
                <a:latin typeface="Trebuchet MS" panose="020B0603020202020204" pitchFamily="34" charset="0"/>
              </a:rPr>
              <a:t>s</a:t>
            </a:r>
          </a:p>
        </p:txBody>
      </p:sp>
      <p:sp>
        <p:nvSpPr>
          <p:cNvPr id="70667" name="Text Box 1033"/>
          <p:cNvSpPr txBox="1">
            <a:spLocks noChangeArrowheads="1"/>
          </p:cNvSpPr>
          <p:nvPr/>
        </p:nvSpPr>
        <p:spPr bwMode="auto">
          <a:xfrm>
            <a:off x="7566990" y="1822646"/>
            <a:ext cx="3255100" cy="63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MX" altLang="es-CO" sz="1400" b="1" dirty="0">
                <a:latin typeface="Trebuchet MS" panose="020B0603020202020204" pitchFamily="34" charset="0"/>
              </a:rPr>
              <a:t>Código Civil Art. 823 y </a:t>
            </a:r>
            <a:r>
              <a:rPr lang="es-MX" altLang="es-CO" sz="1400" b="1" dirty="0" err="1">
                <a:latin typeface="Trebuchet MS" panose="020B0603020202020204" pitchFamily="34" charset="0"/>
              </a:rPr>
              <a:t>ss</a:t>
            </a:r>
            <a:endParaRPr lang="es-MX" altLang="es-CO" sz="1400" b="1" dirty="0">
              <a:latin typeface="Trebuchet MS" panose="020B0603020202020204" pitchFamily="34" charset="0"/>
            </a:endParaRPr>
          </a:p>
          <a:p>
            <a:pPr eaLnBrk="1" hangingPunct="1">
              <a:spcBef>
                <a:spcPct val="50000"/>
              </a:spcBef>
              <a:buFontTx/>
              <a:buNone/>
            </a:pPr>
            <a:r>
              <a:rPr lang="es-MX" altLang="es-CO" sz="1400" b="1" dirty="0">
                <a:latin typeface="Trebuchet MS" panose="020B0603020202020204" pitchFamily="34" charset="0"/>
              </a:rPr>
              <a:t>Estatuto T. Art. 263, 264, 303 </a:t>
            </a:r>
          </a:p>
        </p:txBody>
      </p:sp>
      <p:sp>
        <p:nvSpPr>
          <p:cNvPr id="70668" name="Text Box 1033"/>
          <p:cNvSpPr txBox="1">
            <a:spLocks noChangeArrowheads="1"/>
          </p:cNvSpPr>
          <p:nvPr/>
        </p:nvSpPr>
        <p:spPr bwMode="auto">
          <a:xfrm>
            <a:off x="7443700" y="3342648"/>
            <a:ext cx="4333462" cy="21544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400" b="1" dirty="0">
                <a:latin typeface="Trebuchet MS" panose="020B0603020202020204" pitchFamily="34" charset="0"/>
              </a:rPr>
              <a:t>Extinción del Usufructo</a:t>
            </a:r>
          </a:p>
          <a:p>
            <a:pPr marL="285750" indent="-285750" eaLnBrk="1" hangingPunct="1">
              <a:spcBef>
                <a:spcPct val="50000"/>
              </a:spcBef>
              <a:buFont typeface="Arial" panose="020B0604020202020204" pitchFamily="34" charset="0"/>
              <a:buChar char="•"/>
            </a:pPr>
            <a:r>
              <a:rPr lang="es-MX" altLang="es-CO" sz="1200" b="1" dirty="0">
                <a:latin typeface="Trebuchet MS" panose="020B0603020202020204" pitchFamily="34" charset="0"/>
              </a:rPr>
              <a:t>Muerte del Usufructuario.</a:t>
            </a:r>
          </a:p>
          <a:p>
            <a:pPr marL="285750" indent="-285750" eaLnBrk="1" hangingPunct="1">
              <a:spcBef>
                <a:spcPct val="50000"/>
              </a:spcBef>
              <a:buFont typeface="Arial" panose="020B0604020202020204" pitchFamily="34" charset="0"/>
              <a:buChar char="•"/>
            </a:pPr>
            <a:r>
              <a:rPr lang="es-MX" altLang="es-CO" sz="1200" b="1" dirty="0">
                <a:latin typeface="Trebuchet MS" panose="020B0603020202020204" pitchFamily="34" charset="0"/>
              </a:rPr>
              <a:t>Cumplimiento de condición establecida.</a:t>
            </a:r>
          </a:p>
          <a:p>
            <a:pPr marL="285750" indent="-285750" eaLnBrk="1" hangingPunct="1">
              <a:spcBef>
                <a:spcPct val="50000"/>
              </a:spcBef>
              <a:buFont typeface="Arial" panose="020B0604020202020204" pitchFamily="34" charset="0"/>
              <a:buChar char="•"/>
            </a:pPr>
            <a:r>
              <a:rPr lang="es-MX" altLang="es-CO" sz="1200" b="1" dirty="0">
                <a:latin typeface="Trebuchet MS" panose="020B0603020202020204" pitchFamily="34" charset="0"/>
              </a:rPr>
              <a:t>Usufructuario adquiere la propiedad del bien.</a:t>
            </a:r>
          </a:p>
          <a:p>
            <a:pPr marL="285750" indent="-285750" eaLnBrk="1" hangingPunct="1">
              <a:spcBef>
                <a:spcPct val="50000"/>
              </a:spcBef>
              <a:buFont typeface="Arial" panose="020B0604020202020204" pitchFamily="34" charset="0"/>
              <a:buChar char="•"/>
            </a:pPr>
            <a:r>
              <a:rPr lang="es-MX" altLang="es-CO" sz="1200" b="1" dirty="0">
                <a:latin typeface="Trebuchet MS" panose="020B0603020202020204" pitchFamily="34" charset="0"/>
              </a:rPr>
              <a:t>Prescripción, Renuncia al derecho por el usufructuario.</a:t>
            </a:r>
          </a:p>
          <a:p>
            <a:pPr marL="285750" indent="-285750" eaLnBrk="1" hangingPunct="1">
              <a:spcBef>
                <a:spcPct val="50000"/>
              </a:spcBef>
              <a:buFont typeface="Arial" panose="020B0604020202020204" pitchFamily="34" charset="0"/>
              <a:buChar char="•"/>
            </a:pPr>
            <a:r>
              <a:rPr lang="es-MX" altLang="es-CO" sz="1200" b="1" dirty="0">
                <a:latin typeface="Trebuchet MS" panose="020B0603020202020204" pitchFamily="34" charset="0"/>
              </a:rPr>
              <a:t>Destrucción del Bien en usufructo.</a:t>
            </a:r>
          </a:p>
          <a:p>
            <a:pPr marL="285750" indent="-285750" eaLnBrk="1" hangingPunct="1">
              <a:spcBef>
                <a:spcPct val="50000"/>
              </a:spcBef>
              <a:buFont typeface="Arial" panose="020B0604020202020204" pitchFamily="34" charset="0"/>
              <a:buChar char="•"/>
            </a:pPr>
            <a:r>
              <a:rPr lang="es-MX" altLang="es-CO" sz="1200" b="1" dirty="0">
                <a:latin typeface="Trebuchet MS" panose="020B0603020202020204" pitchFamily="34" charset="0"/>
              </a:rPr>
              <a:t>Decisión Judicial que determine incumplimiento.</a:t>
            </a:r>
          </a:p>
        </p:txBody>
      </p:sp>
      <p:sp>
        <p:nvSpPr>
          <p:cNvPr id="70669" name="Text Box 1033"/>
          <p:cNvSpPr txBox="1">
            <a:spLocks noChangeArrowheads="1"/>
          </p:cNvSpPr>
          <p:nvPr/>
        </p:nvSpPr>
        <p:spPr bwMode="auto">
          <a:xfrm>
            <a:off x="774557" y="1309297"/>
            <a:ext cx="685137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400" b="1" dirty="0">
                <a:latin typeface="Trebuchet MS" panose="020B0603020202020204" pitchFamily="34" charset="0"/>
              </a:rPr>
              <a:t>DERECHO DE USUFRUCTO</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Disfrute del bien ajeno o sus frutos, lo debe conservar.</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El bien se restituye cuando se extinga el derecho.</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El dueño jurídico es el nudo propietario.</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Es el responsable de las obligaciones (declara, paga impuestos)</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Puede constituirse sobre bienes muebles y/o inmuebles.</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El usufructo es a título gratuito.</a:t>
            </a:r>
          </a:p>
          <a:p>
            <a:pPr marL="342900" indent="-342900" algn="just" eaLnBrk="1" hangingPunct="1">
              <a:spcBef>
                <a:spcPct val="50000"/>
              </a:spcBef>
              <a:buFont typeface="+mj-lt"/>
              <a:buAutoNum type="arabicPeriod"/>
            </a:pPr>
            <a:r>
              <a:rPr lang="es-MX" altLang="es-CO" sz="1400" b="1" dirty="0">
                <a:latin typeface="Trebuchet MS" panose="020B0603020202020204" pitchFamily="34" charset="0"/>
              </a:rPr>
              <a:t>Tanto el Usufructuario como el nudo propietario deben declarar la	 parte del bien.</a:t>
            </a:r>
          </a:p>
          <a:p>
            <a:pPr lvl="1" indent="0" algn="just">
              <a:spcBef>
                <a:spcPct val="50000"/>
              </a:spcBef>
              <a:buNone/>
            </a:pPr>
            <a:r>
              <a:rPr lang="es-MX" altLang="es-CO" sz="1400" b="1" dirty="0">
                <a:latin typeface="Trebuchet MS" panose="020B0603020202020204" pitchFamily="34" charset="0"/>
              </a:rPr>
              <a:t>8. El Usufructo gratuito genera ganancia ocasional</a:t>
            </a:r>
          </a:p>
          <a:p>
            <a:pPr algn="just" eaLnBrk="1" hangingPunct="1">
              <a:spcBef>
                <a:spcPct val="50000"/>
              </a:spcBef>
              <a:buFontTx/>
              <a:buNone/>
            </a:pPr>
            <a:endParaRPr lang="es-MX" altLang="es-CO" sz="1400" b="1" dirty="0">
              <a:latin typeface="Trebuchet MS" panose="020B0603020202020204" pitchFamily="34" charset="0"/>
            </a:endParaRPr>
          </a:p>
          <a:p>
            <a:pPr algn="just" eaLnBrk="1" hangingPunct="1">
              <a:spcBef>
                <a:spcPct val="50000"/>
              </a:spcBef>
              <a:buFontTx/>
              <a:buNone/>
            </a:pPr>
            <a:endParaRPr lang="es-MX" altLang="es-CO" sz="1400" b="1" dirty="0">
              <a:latin typeface="Trebuchet MS" panose="020B0603020202020204" pitchFamily="34" charset="0"/>
            </a:endParaRPr>
          </a:p>
        </p:txBody>
      </p:sp>
      <p:sp>
        <p:nvSpPr>
          <p:cNvPr id="13" name="Text Box 1033">
            <a:extLst>
              <a:ext uri="{FF2B5EF4-FFF2-40B4-BE49-F238E27FC236}">
                <a16:creationId xmlns:a16="http://schemas.microsoft.com/office/drawing/2014/main" id="{0F9E6030-BE23-49CC-977D-B7FC662FFCA1}"/>
              </a:ext>
            </a:extLst>
          </p:cNvPr>
          <p:cNvSpPr txBox="1">
            <a:spLocks noChangeArrowheads="1"/>
          </p:cNvSpPr>
          <p:nvPr/>
        </p:nvSpPr>
        <p:spPr bwMode="auto">
          <a:xfrm>
            <a:off x="7566990" y="89437"/>
            <a:ext cx="364217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s-MX" altLang="es-CO" sz="1600" b="1" dirty="0">
                <a:solidFill>
                  <a:srgbClr val="002060"/>
                </a:solidFill>
                <a:latin typeface="Trebuchet MS" panose="020B0603020202020204" pitchFamily="34" charset="0"/>
              </a:rPr>
              <a:t>FORMAS DE TRANSFERIR LOS BIENES</a:t>
            </a:r>
          </a:p>
        </p:txBody>
      </p:sp>
    </p:spTree>
    <p:extLst>
      <p:ext uri="{BB962C8B-B14F-4D97-AF65-F5344CB8AC3E}">
        <p14:creationId xmlns:p14="http://schemas.microsoft.com/office/powerpoint/2010/main" val="6280847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4" name="Tabla 3"/>
          <p:cNvGraphicFramePr>
            <a:graphicFrameLocks noGrp="1"/>
          </p:cNvGraphicFramePr>
          <p:nvPr>
            <p:extLst/>
          </p:nvPr>
        </p:nvGraphicFramePr>
        <p:xfrm>
          <a:off x="1088966" y="1429789"/>
          <a:ext cx="9010998" cy="5285867"/>
        </p:xfrm>
        <a:graphic>
          <a:graphicData uri="http://schemas.openxmlformats.org/drawingml/2006/table">
            <a:tbl>
              <a:tblPr firstRow="1" firstCol="1" bandRow="1">
                <a:tableStyleId>{5C22544A-7EE6-4342-B048-85BDC9FD1C3A}</a:tableStyleId>
              </a:tblPr>
              <a:tblGrid>
                <a:gridCol w="4505499">
                  <a:extLst>
                    <a:ext uri="{9D8B030D-6E8A-4147-A177-3AD203B41FA5}">
                      <a16:colId xmlns:a16="http://schemas.microsoft.com/office/drawing/2014/main" val="2146365884"/>
                    </a:ext>
                  </a:extLst>
                </a:gridCol>
                <a:gridCol w="4505499">
                  <a:extLst>
                    <a:ext uri="{9D8B030D-6E8A-4147-A177-3AD203B41FA5}">
                      <a16:colId xmlns:a16="http://schemas.microsoft.com/office/drawing/2014/main" val="3140942474"/>
                    </a:ext>
                  </a:extLst>
                </a:gridCol>
              </a:tblGrid>
              <a:tr h="5244856">
                <a:tc>
                  <a:txBody>
                    <a:bodyPr/>
                    <a:lstStyle/>
                    <a:p>
                      <a:pPr algn="just">
                        <a:spcAft>
                          <a:spcPts val="1200"/>
                        </a:spcAft>
                      </a:pPr>
                      <a:r>
                        <a:rPr lang="es-ES" sz="1200" u="sng" dirty="0">
                          <a:solidFill>
                            <a:schemeClr val="tx1"/>
                          </a:solidFill>
                          <a:effectLst/>
                          <a:hlinkClick r:id="rId2"/>
                        </a:rPr>
                        <a:t>Art. 311-1. Utilidad en la venta de la casa o apartamento.</a:t>
                      </a:r>
                      <a:endParaRPr lang="es-ES" sz="1200" dirty="0">
                        <a:solidFill>
                          <a:schemeClr val="tx1"/>
                        </a:solidFill>
                        <a:effectLst/>
                      </a:endParaRPr>
                    </a:p>
                    <a:p>
                      <a:pPr algn="just"/>
                      <a:r>
                        <a:rPr lang="es-ES" sz="1200" dirty="0">
                          <a:solidFill>
                            <a:schemeClr val="tx1"/>
                          </a:solidFill>
                          <a:effectLst/>
                        </a:rPr>
                        <a:t>*-Adicionado- Estarán exentas las primeras siete mil quinientas (7.500) UVT de la utilidad generada en la venta de la casa o apartamento de habitación de las personas naturales contribuyentes del impuesto sobre la renta y complementarios, siempre que la totalidad de los dineros recibidos como consecuencia de la venta sean depositados en las cuentas de ahorro denominadas "Ahorro para el Fomento de la Construcción AFC", y sean destinados a la adquisición de otra casa o apartamento de habitación, o para el pago total o parcial de uno o más créditos hipotecarios vinculados directamente con la casa o apartamento de habitación objeto de venta. En este último caso, no se requiere el deposito en la cuenta AFC, siempre que se verifique el abono directo a loa los créditos hipotecarios, en los términos que establezca el reglamento que sobre la materia expida el Gobierno Nacional. El retiro de los recursos a los que se refiere este artículo para cualquier otro propósito, distinto a los señalados en esta disposición, implica que la persona natural pierda el beneficio y que se efectúen, por parte de la respectiva entidad financiera las retenciones inicialmente no realizadas de acuerdo con las normas generales en materia de retención en la fuente por enajenación de activos que correspondan a la casa o apartamento de habitación.</a:t>
                      </a:r>
                    </a:p>
                    <a:p>
                      <a:pPr algn="just"/>
                      <a:r>
                        <a:rPr lang="es-ES" sz="1200" dirty="0">
                          <a:solidFill>
                            <a:schemeClr val="tx1"/>
                          </a:solidFill>
                          <a:effectLst/>
                        </a:rPr>
                        <a:t>PARÁGRAFO Lo dispuesto en este artículo se aplicará a casas o apartamentos de habitación cuyo valor catastral o </a:t>
                      </a:r>
                      <a:r>
                        <a:rPr lang="es-ES" sz="1200" dirty="0" err="1">
                          <a:solidFill>
                            <a:schemeClr val="tx1"/>
                          </a:solidFill>
                          <a:effectLst/>
                        </a:rPr>
                        <a:t>autoavalúo</a:t>
                      </a:r>
                      <a:r>
                        <a:rPr lang="es-ES" sz="1200" dirty="0">
                          <a:solidFill>
                            <a:schemeClr val="tx1"/>
                          </a:solidFill>
                          <a:effectLst/>
                        </a:rPr>
                        <a:t> no supere quince mil (15.000) UVT.</a:t>
                      </a:r>
                    </a:p>
                    <a:p>
                      <a:pPr>
                        <a:lnSpc>
                          <a:spcPct val="107000"/>
                        </a:lnSpc>
                        <a:spcAft>
                          <a:spcPts val="0"/>
                        </a:spcAft>
                      </a:pPr>
                      <a:r>
                        <a:rPr lang="es-ES" sz="1200" dirty="0">
                          <a:solidFill>
                            <a:schemeClr val="tx1"/>
                          </a:solidFill>
                          <a:effectLst/>
                        </a:rPr>
                        <a:t> </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505" marR="41505" marT="0" marB="0">
                    <a:solidFill>
                      <a:schemeClr val="accent1">
                        <a:lumMod val="20000"/>
                        <a:lumOff val="80000"/>
                      </a:schemeClr>
                    </a:solidFill>
                  </a:tcPr>
                </a:tc>
                <a:tc>
                  <a:txBody>
                    <a:bodyPr/>
                    <a:lstStyle/>
                    <a:p>
                      <a:pPr algn="just">
                        <a:spcAft>
                          <a:spcPts val="1200"/>
                        </a:spcAft>
                      </a:pPr>
                      <a:r>
                        <a:rPr lang="es-ES" sz="1200" u="sng" dirty="0">
                          <a:solidFill>
                            <a:schemeClr val="tx1"/>
                          </a:solidFill>
                          <a:effectLst/>
                          <a:hlinkClick r:id="rId2"/>
                        </a:rPr>
                        <a:t>Art. 311-1. Utilidad en la venta de la casa o apartamento.</a:t>
                      </a:r>
                      <a:endParaRPr lang="es-ES" sz="1200" dirty="0">
                        <a:solidFill>
                          <a:schemeClr val="tx1"/>
                        </a:solidFill>
                        <a:effectLst/>
                      </a:endParaRPr>
                    </a:p>
                    <a:p>
                      <a:pPr algn="just"/>
                      <a:r>
                        <a:rPr lang="es-ES" sz="1200" dirty="0">
                          <a:solidFill>
                            <a:schemeClr val="tx1"/>
                          </a:solidFill>
                          <a:effectLst/>
                        </a:rPr>
                        <a:t>*-Adicionado- Estarán exentas las primeras tres mil  (3.000) UVT de la utilidad generada en la venta de la casa o apartamento de habitación de las personas naturales contribuyentes del impuesto sobre la renta y complementarios, </a:t>
                      </a:r>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smtClean="0">
                        <a:solidFill>
                          <a:schemeClr val="tx1"/>
                        </a:solidFill>
                        <a:effectLst/>
                      </a:endParaRPr>
                    </a:p>
                    <a:p>
                      <a:pPr algn="just"/>
                      <a:endParaRPr lang="es-ES" sz="1200" dirty="0">
                        <a:solidFill>
                          <a:schemeClr val="tx1"/>
                        </a:solidFill>
                        <a:effectLst/>
                      </a:endParaRPr>
                    </a:p>
                    <a:p>
                      <a:pPr algn="just"/>
                      <a:r>
                        <a:rPr lang="es-ES" sz="1200" dirty="0">
                          <a:solidFill>
                            <a:schemeClr val="tx1"/>
                          </a:solidFill>
                          <a:effectLst/>
                        </a:rPr>
                        <a:t>PARÁGRAFO Lo dispuesto en este artículo se aplicará a casas o apartamentos de habitación cuyo valor catastral o </a:t>
                      </a:r>
                      <a:r>
                        <a:rPr lang="es-ES" sz="1200" dirty="0" err="1">
                          <a:solidFill>
                            <a:schemeClr val="tx1"/>
                          </a:solidFill>
                          <a:effectLst/>
                        </a:rPr>
                        <a:t>autoavalúo</a:t>
                      </a:r>
                      <a:r>
                        <a:rPr lang="es-ES" sz="1200" dirty="0">
                          <a:solidFill>
                            <a:schemeClr val="tx1"/>
                          </a:solidFill>
                          <a:effectLst/>
                        </a:rPr>
                        <a:t> no supere quince mil (15.000) UVT.</a:t>
                      </a:r>
                    </a:p>
                    <a:p>
                      <a:pPr>
                        <a:spcAft>
                          <a:spcPts val="1200"/>
                        </a:spcAft>
                      </a:pPr>
                      <a:r>
                        <a:rPr lang="es-ES" sz="1200" dirty="0">
                          <a:solidFill>
                            <a:schemeClr val="tx1"/>
                          </a:solidFill>
                          <a:effectLst/>
                        </a:rPr>
                        <a:t> </a:t>
                      </a:r>
                      <a:endParaRPr lang="es-E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505" marR="41505" marT="0" marB="0">
                    <a:solidFill>
                      <a:schemeClr val="accent1">
                        <a:lumMod val="20000"/>
                        <a:lumOff val="80000"/>
                      </a:schemeClr>
                    </a:solidFill>
                  </a:tcPr>
                </a:tc>
                <a:extLst>
                  <a:ext uri="{0D108BD9-81ED-4DB2-BD59-A6C34878D82A}">
                    <a16:rowId xmlns:a16="http://schemas.microsoft.com/office/drawing/2014/main" val="2408422555"/>
                  </a:ext>
                </a:extLst>
              </a:tr>
            </a:tbl>
          </a:graphicData>
        </a:graphic>
      </p:graphicFrame>
    </p:spTree>
    <p:extLst>
      <p:ext uri="{BB962C8B-B14F-4D97-AF65-F5344CB8AC3E}">
        <p14:creationId xmlns:p14="http://schemas.microsoft.com/office/powerpoint/2010/main" val="109820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2" name="Tabla 1"/>
          <p:cNvGraphicFramePr>
            <a:graphicFrameLocks noGrp="1"/>
          </p:cNvGraphicFramePr>
          <p:nvPr>
            <p:extLst>
              <p:ext uri="{D42A27DB-BD31-4B8C-83A1-F6EECF244321}">
                <p14:modId xmlns:p14="http://schemas.microsoft.com/office/powerpoint/2010/main" val="2868118020"/>
              </p:ext>
            </p:extLst>
          </p:nvPr>
        </p:nvGraphicFramePr>
        <p:xfrm>
          <a:off x="922711" y="1512916"/>
          <a:ext cx="9958648" cy="4423858"/>
        </p:xfrm>
        <a:graphic>
          <a:graphicData uri="http://schemas.openxmlformats.org/drawingml/2006/table">
            <a:tbl>
              <a:tblPr firstRow="1" firstCol="1" bandRow="1">
                <a:tableStyleId>{5C22544A-7EE6-4342-B048-85BDC9FD1C3A}</a:tableStyleId>
              </a:tblPr>
              <a:tblGrid>
                <a:gridCol w="4979324">
                  <a:extLst>
                    <a:ext uri="{9D8B030D-6E8A-4147-A177-3AD203B41FA5}">
                      <a16:colId xmlns:a16="http://schemas.microsoft.com/office/drawing/2014/main" val="33946953"/>
                    </a:ext>
                  </a:extLst>
                </a:gridCol>
                <a:gridCol w="4979324">
                  <a:extLst>
                    <a:ext uri="{9D8B030D-6E8A-4147-A177-3AD203B41FA5}">
                      <a16:colId xmlns:a16="http://schemas.microsoft.com/office/drawing/2014/main" val="4152577166"/>
                    </a:ext>
                  </a:extLst>
                </a:gridCol>
              </a:tblGrid>
              <a:tr h="4423858">
                <a:tc>
                  <a:txBody>
                    <a:bodyPr/>
                    <a:lstStyle/>
                    <a:p>
                      <a:pPr algn="just">
                        <a:spcAft>
                          <a:spcPts val="1200"/>
                        </a:spcAft>
                      </a:pPr>
                      <a:r>
                        <a:rPr lang="es-ES" sz="1600" u="sng" dirty="0">
                          <a:solidFill>
                            <a:schemeClr val="tx1"/>
                          </a:solidFill>
                          <a:effectLst/>
                          <a:hlinkClick r:id="rId2"/>
                        </a:rPr>
                        <a:t>Art. 313. Para las sociedades y entidades nacionales y extranjeras.</a:t>
                      </a:r>
                      <a:endParaRPr lang="es-ES" sz="1600" dirty="0">
                        <a:solidFill>
                          <a:schemeClr val="tx1"/>
                        </a:solidFill>
                        <a:effectLst/>
                      </a:endParaRPr>
                    </a:p>
                    <a:p>
                      <a:pPr algn="just"/>
                      <a:r>
                        <a:rPr lang="es-ES" sz="1600" dirty="0">
                          <a:solidFill>
                            <a:schemeClr val="tx1"/>
                          </a:solidFill>
                          <a:effectLst/>
                        </a:rPr>
                        <a:t>* -Modificado- Fijase en diez por ciento (10%) la tarifa única sobre las ganancias ocasionales de las sociedades anónimas, de las sociedades limitadas, y de los demás entes asimilados a unas y otras, de conformidad con las normas pertinentes. La misma tarifa se aplicará a las ganancias ocasionales de las sociedades extranjeras de cualquier naturaleza y a cualesquiera otras entidades extranjeras.</a:t>
                      </a:r>
                    </a:p>
                    <a:p>
                      <a:pPr algn="just">
                        <a:lnSpc>
                          <a:spcPct val="107000"/>
                        </a:lnSpc>
                        <a:spcAft>
                          <a:spcPts val="0"/>
                        </a:spcAft>
                      </a:pPr>
                      <a:r>
                        <a:rPr lang="es-ES" sz="1600" dirty="0">
                          <a:solidFill>
                            <a:schemeClr val="tx1"/>
                          </a:solidFill>
                          <a:effectLst/>
                        </a:rPr>
                        <a:t> </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1200"/>
                        </a:spcAft>
                      </a:pPr>
                      <a:r>
                        <a:rPr lang="es-ES" sz="1600" u="sng" dirty="0">
                          <a:solidFill>
                            <a:schemeClr val="tx1"/>
                          </a:solidFill>
                          <a:effectLst/>
                          <a:hlinkClick r:id="rId2"/>
                        </a:rPr>
                        <a:t>Art. 313. Para las sociedades y entidades nacionales y extranjeras.</a:t>
                      </a:r>
                      <a:endParaRPr lang="es-ES" sz="1600" dirty="0">
                        <a:solidFill>
                          <a:schemeClr val="tx1"/>
                        </a:solidFill>
                        <a:effectLst/>
                      </a:endParaRPr>
                    </a:p>
                    <a:p>
                      <a:pPr algn="just"/>
                      <a:r>
                        <a:rPr lang="es-ES" sz="1600" dirty="0">
                          <a:solidFill>
                            <a:schemeClr val="tx1"/>
                          </a:solidFill>
                          <a:effectLst/>
                        </a:rPr>
                        <a:t>* -Modificado- Fijase en </a:t>
                      </a:r>
                      <a:r>
                        <a:rPr lang="es-ES" sz="1600" dirty="0" smtClean="0">
                          <a:solidFill>
                            <a:schemeClr val="tx1"/>
                          </a:solidFill>
                          <a:effectLst/>
                        </a:rPr>
                        <a:t>quince</a:t>
                      </a:r>
                      <a:r>
                        <a:rPr lang="es-ES" sz="1600" baseline="0" dirty="0" smtClean="0">
                          <a:solidFill>
                            <a:schemeClr val="tx1"/>
                          </a:solidFill>
                          <a:effectLst/>
                        </a:rPr>
                        <a:t> por ciento</a:t>
                      </a:r>
                      <a:r>
                        <a:rPr lang="es-ES" sz="1600" dirty="0" smtClean="0">
                          <a:solidFill>
                            <a:schemeClr val="tx1"/>
                          </a:solidFill>
                          <a:effectLst/>
                        </a:rPr>
                        <a:t> (15%) </a:t>
                      </a:r>
                      <a:r>
                        <a:rPr lang="es-ES" sz="1600" dirty="0">
                          <a:solidFill>
                            <a:schemeClr val="tx1"/>
                          </a:solidFill>
                          <a:effectLst/>
                        </a:rPr>
                        <a:t>la tarifa única sobre las ganancias ocasionales de las sociedades anónimas, de las sociedades limitadas, y de los demás entes asimilados a unas y otras, de conformidad con las normas pertinentes. La misma tarifa se aplicará a las ganancias ocasionales de las sociedades extranjeras de cualquier naturaleza y a cualesquiera otras entidades extranjeras.</a:t>
                      </a:r>
                    </a:p>
                    <a:p>
                      <a:pPr algn="just">
                        <a:spcAft>
                          <a:spcPts val="1200"/>
                        </a:spcAft>
                      </a:pPr>
                      <a:r>
                        <a:rPr lang="es-ES" sz="1600" dirty="0">
                          <a:solidFill>
                            <a:schemeClr val="tx1"/>
                          </a:solidFill>
                          <a:effectLst/>
                        </a:rPr>
                        <a:t> </a:t>
                      </a:r>
                      <a:endParaRPr lang="es-E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04861935"/>
                  </a:ext>
                </a:extLst>
              </a:tr>
            </a:tbl>
          </a:graphicData>
        </a:graphic>
      </p:graphicFrame>
    </p:spTree>
    <p:extLst>
      <p:ext uri="{BB962C8B-B14F-4D97-AF65-F5344CB8AC3E}">
        <p14:creationId xmlns:p14="http://schemas.microsoft.com/office/powerpoint/2010/main" val="9313887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4" name="Tabla 3"/>
          <p:cNvGraphicFramePr>
            <a:graphicFrameLocks noGrp="1"/>
          </p:cNvGraphicFramePr>
          <p:nvPr>
            <p:extLst>
              <p:ext uri="{D42A27DB-BD31-4B8C-83A1-F6EECF244321}">
                <p14:modId xmlns:p14="http://schemas.microsoft.com/office/powerpoint/2010/main" val="824191857"/>
              </p:ext>
            </p:extLst>
          </p:nvPr>
        </p:nvGraphicFramePr>
        <p:xfrm>
          <a:off x="1014151" y="1770610"/>
          <a:ext cx="9185564" cy="3998423"/>
        </p:xfrm>
        <a:graphic>
          <a:graphicData uri="http://schemas.openxmlformats.org/drawingml/2006/table">
            <a:tbl>
              <a:tblPr firstRow="1" firstCol="1" bandRow="1">
                <a:tableStyleId>{5C22544A-7EE6-4342-B048-85BDC9FD1C3A}</a:tableStyleId>
              </a:tblPr>
              <a:tblGrid>
                <a:gridCol w="4592782">
                  <a:extLst>
                    <a:ext uri="{9D8B030D-6E8A-4147-A177-3AD203B41FA5}">
                      <a16:colId xmlns:a16="http://schemas.microsoft.com/office/drawing/2014/main" val="441947600"/>
                    </a:ext>
                  </a:extLst>
                </a:gridCol>
                <a:gridCol w="4592782">
                  <a:extLst>
                    <a:ext uri="{9D8B030D-6E8A-4147-A177-3AD203B41FA5}">
                      <a16:colId xmlns:a16="http://schemas.microsoft.com/office/drawing/2014/main" val="1722131552"/>
                    </a:ext>
                  </a:extLst>
                </a:gridCol>
              </a:tblGrid>
              <a:tr h="3998423">
                <a:tc>
                  <a:txBody>
                    <a:bodyPr/>
                    <a:lstStyle/>
                    <a:p>
                      <a:pPr algn="just">
                        <a:spcAft>
                          <a:spcPts val="1200"/>
                        </a:spcAft>
                      </a:pPr>
                      <a:r>
                        <a:rPr lang="es-ES" sz="1800" u="sng" dirty="0">
                          <a:solidFill>
                            <a:schemeClr val="tx1"/>
                          </a:solidFill>
                          <a:effectLst/>
                          <a:hlinkClick r:id="rId2"/>
                        </a:rPr>
                        <a:t>Art. 314. Para personas naturales residentes.</a:t>
                      </a:r>
                      <a:endParaRPr lang="es-ES" sz="1800" dirty="0">
                        <a:solidFill>
                          <a:schemeClr val="tx1"/>
                        </a:solidFill>
                        <a:effectLst/>
                      </a:endParaRPr>
                    </a:p>
                    <a:p>
                      <a:pPr algn="just"/>
                      <a:r>
                        <a:rPr lang="es-ES" sz="1800" dirty="0">
                          <a:solidFill>
                            <a:schemeClr val="tx1"/>
                          </a:solidFill>
                          <a:effectLst/>
                        </a:rPr>
                        <a:t>* -Modificado- La tarifa única del impuesto correspondiente a las ganancias ocasionales de las personas naturales residentes en el país, de las sucesiones de causantes personas naturales residentes en el país y de los bienes destinados afines especiales, en virtud de donaciones o asignaciones modales, es diez por ciento (10%).</a:t>
                      </a:r>
                    </a:p>
                    <a:p>
                      <a:pPr algn="just">
                        <a:lnSpc>
                          <a:spcPct val="107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1200"/>
                        </a:spcAft>
                      </a:pPr>
                      <a:r>
                        <a:rPr lang="es-ES" sz="1800" u="sng" dirty="0">
                          <a:solidFill>
                            <a:schemeClr val="tx1"/>
                          </a:solidFill>
                          <a:effectLst/>
                          <a:hlinkClick r:id="rId2"/>
                        </a:rPr>
                        <a:t>Art. 314. Para personas naturales residentes</a:t>
                      </a:r>
                      <a:r>
                        <a:rPr lang="es-ES" sz="1800" u="sng" dirty="0" smtClean="0">
                          <a:solidFill>
                            <a:schemeClr val="tx1"/>
                          </a:solidFill>
                          <a:effectLst/>
                          <a:hlinkClick r:id="rId2"/>
                        </a:rPr>
                        <a:t>.</a:t>
                      </a:r>
                      <a:endParaRPr lang="es-ES" sz="1800" u="sng" dirty="0" smtClean="0">
                        <a:solidFill>
                          <a:schemeClr val="tx1"/>
                        </a:solidFill>
                        <a:effectLst/>
                      </a:endParaRPr>
                    </a:p>
                    <a:p>
                      <a:pPr algn="just"/>
                      <a:r>
                        <a:rPr lang="es-ES" sz="1800" dirty="0" smtClean="0">
                          <a:solidFill>
                            <a:schemeClr val="tx1"/>
                          </a:solidFill>
                          <a:effectLst/>
                        </a:rPr>
                        <a:t>-Modificado- La tarifa única del impuesto correspondiente a las ganancias ocasionales de las personas naturales residentes en el país, de las sucesiones de causantes personas naturales residentes en el país y de los bienes destinados afines especiales, en virtud de donaciones o asignaciones modales, es quince</a:t>
                      </a:r>
                      <a:r>
                        <a:rPr lang="es-ES" sz="1800" baseline="0" dirty="0" smtClean="0">
                          <a:solidFill>
                            <a:schemeClr val="tx1"/>
                          </a:solidFill>
                          <a:effectLst/>
                        </a:rPr>
                        <a:t> </a:t>
                      </a:r>
                      <a:r>
                        <a:rPr lang="es-ES" sz="1800" dirty="0" smtClean="0">
                          <a:solidFill>
                            <a:schemeClr val="tx1"/>
                          </a:solidFill>
                          <a:effectLst/>
                        </a:rPr>
                        <a:t>por ciento (15%).</a:t>
                      </a:r>
                    </a:p>
                    <a:p>
                      <a:pPr algn="just">
                        <a:lnSpc>
                          <a:spcPct val="107000"/>
                        </a:lnSpc>
                        <a:spcAft>
                          <a:spcPts val="0"/>
                        </a:spcAft>
                      </a:pPr>
                      <a:r>
                        <a:rPr lang="es-ES" sz="1800" dirty="0" smtClean="0">
                          <a:solidFill>
                            <a:schemeClr val="tx1"/>
                          </a:solidFill>
                          <a:effectLst/>
                        </a:rPr>
                        <a:t> </a:t>
                      </a:r>
                      <a:endParaRPr lang="es-ES" sz="1800" dirty="0">
                        <a:solidFill>
                          <a:schemeClr val="tx1"/>
                        </a:solidFill>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321450025"/>
                  </a:ext>
                </a:extLst>
              </a:tr>
            </a:tbl>
          </a:graphicData>
        </a:graphic>
      </p:graphicFrame>
    </p:spTree>
    <p:extLst>
      <p:ext uri="{BB962C8B-B14F-4D97-AF65-F5344CB8AC3E}">
        <p14:creationId xmlns:p14="http://schemas.microsoft.com/office/powerpoint/2010/main" val="3569121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2" name="Tabla 1"/>
          <p:cNvGraphicFramePr>
            <a:graphicFrameLocks noGrp="1"/>
          </p:cNvGraphicFramePr>
          <p:nvPr>
            <p:extLst>
              <p:ext uri="{D42A27DB-BD31-4B8C-83A1-F6EECF244321}">
                <p14:modId xmlns:p14="http://schemas.microsoft.com/office/powerpoint/2010/main" val="1942176051"/>
              </p:ext>
            </p:extLst>
          </p:nvPr>
        </p:nvGraphicFramePr>
        <p:xfrm>
          <a:off x="1055713" y="1712422"/>
          <a:ext cx="8819806" cy="3477592"/>
        </p:xfrm>
        <a:graphic>
          <a:graphicData uri="http://schemas.openxmlformats.org/drawingml/2006/table">
            <a:tbl>
              <a:tblPr firstRow="1" firstCol="1" bandRow="1">
                <a:tableStyleId>{5C22544A-7EE6-4342-B048-85BDC9FD1C3A}</a:tableStyleId>
              </a:tblPr>
              <a:tblGrid>
                <a:gridCol w="4409903">
                  <a:extLst>
                    <a:ext uri="{9D8B030D-6E8A-4147-A177-3AD203B41FA5}">
                      <a16:colId xmlns:a16="http://schemas.microsoft.com/office/drawing/2014/main" val="3113812658"/>
                    </a:ext>
                  </a:extLst>
                </a:gridCol>
                <a:gridCol w="4409903">
                  <a:extLst>
                    <a:ext uri="{9D8B030D-6E8A-4147-A177-3AD203B41FA5}">
                      <a16:colId xmlns:a16="http://schemas.microsoft.com/office/drawing/2014/main" val="4223466599"/>
                    </a:ext>
                  </a:extLst>
                </a:gridCol>
              </a:tblGrid>
              <a:tr h="3477592">
                <a:tc>
                  <a:txBody>
                    <a:bodyPr/>
                    <a:lstStyle/>
                    <a:p>
                      <a:pPr algn="just">
                        <a:spcAft>
                          <a:spcPts val="1200"/>
                        </a:spcAft>
                      </a:pPr>
                      <a:r>
                        <a:rPr lang="es-ES" sz="1800" u="sng" dirty="0">
                          <a:solidFill>
                            <a:schemeClr val="tx1"/>
                          </a:solidFill>
                          <a:effectLst/>
                          <a:hlinkClick r:id="rId2"/>
                        </a:rPr>
                        <a:t>Art. 316. Para personas naturales extranjeras sin residencia.</a:t>
                      </a:r>
                      <a:endParaRPr lang="es-ES" sz="1800" dirty="0">
                        <a:solidFill>
                          <a:schemeClr val="tx1"/>
                        </a:solidFill>
                        <a:effectLst/>
                      </a:endParaRPr>
                    </a:p>
                    <a:p>
                      <a:pPr algn="just"/>
                      <a:r>
                        <a:rPr lang="es-ES" sz="1800" dirty="0">
                          <a:solidFill>
                            <a:schemeClr val="tx1"/>
                          </a:solidFill>
                          <a:effectLst/>
                        </a:rPr>
                        <a:t>*-Modificado- La tarifa única sobre las ganancias ocasionales de fuente nacional de las personas naturales sin residencia en el país y de las sucesiones de causantes personas naturales sin residencia en el país, es diez por ciento (10%).</a:t>
                      </a:r>
                    </a:p>
                    <a:p>
                      <a:pPr>
                        <a:lnSpc>
                          <a:spcPct val="107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1200"/>
                        </a:spcAft>
                      </a:pPr>
                      <a:r>
                        <a:rPr lang="es-ES" sz="1800" u="sng" dirty="0">
                          <a:solidFill>
                            <a:schemeClr val="tx1"/>
                          </a:solidFill>
                          <a:effectLst/>
                          <a:hlinkClick r:id="rId2"/>
                        </a:rPr>
                        <a:t>Art. 316. Para personas naturales extranjeras sin residencia.</a:t>
                      </a:r>
                      <a:endParaRPr lang="es-ES" sz="1800" dirty="0">
                        <a:solidFill>
                          <a:schemeClr val="tx1"/>
                        </a:solidFill>
                        <a:effectLst/>
                      </a:endParaRPr>
                    </a:p>
                    <a:p>
                      <a:pPr algn="just"/>
                      <a:r>
                        <a:rPr lang="es-ES" sz="1800" dirty="0">
                          <a:solidFill>
                            <a:schemeClr val="tx1"/>
                          </a:solidFill>
                          <a:effectLst/>
                        </a:rPr>
                        <a:t>*-Modificado- La tarifa única sobre las ganancias ocasionales de fuente nacional de las personas naturales sin residencia en el país y de las sucesiones de causantes personas naturales sin residencia en el país, es </a:t>
                      </a:r>
                      <a:r>
                        <a:rPr lang="es-ES" sz="1800" dirty="0" smtClean="0">
                          <a:solidFill>
                            <a:schemeClr val="tx1"/>
                          </a:solidFill>
                          <a:effectLst/>
                        </a:rPr>
                        <a:t>quince</a:t>
                      </a:r>
                      <a:r>
                        <a:rPr lang="es-ES" sz="1800" baseline="0" dirty="0" smtClean="0">
                          <a:solidFill>
                            <a:schemeClr val="tx1"/>
                          </a:solidFill>
                          <a:effectLst/>
                        </a:rPr>
                        <a:t> por ciento</a:t>
                      </a:r>
                      <a:r>
                        <a:rPr lang="es-ES" sz="1800" dirty="0" smtClean="0">
                          <a:solidFill>
                            <a:schemeClr val="tx1"/>
                          </a:solidFill>
                          <a:effectLst/>
                        </a:rPr>
                        <a:t> (15%).</a:t>
                      </a:r>
                      <a:endParaRPr lang="es-ES" sz="1800" dirty="0">
                        <a:solidFill>
                          <a:schemeClr val="tx1"/>
                        </a:solidFill>
                        <a:effectLst/>
                      </a:endParaRPr>
                    </a:p>
                    <a:p>
                      <a:pPr>
                        <a:spcAft>
                          <a:spcPts val="1200"/>
                        </a:spcAft>
                      </a:pPr>
                      <a:r>
                        <a:rPr lang="es-ES" sz="1800" dirty="0">
                          <a:solidFill>
                            <a:schemeClr val="tx1"/>
                          </a:solidFill>
                          <a:effectLst/>
                        </a:rPr>
                        <a:t> </a:t>
                      </a:r>
                      <a:endParaRPr lang="es-E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03924798"/>
                  </a:ext>
                </a:extLst>
              </a:tr>
            </a:tbl>
          </a:graphicData>
        </a:graphic>
      </p:graphicFrame>
    </p:spTree>
    <p:extLst>
      <p:ext uri="{BB962C8B-B14F-4D97-AF65-F5344CB8AC3E}">
        <p14:creationId xmlns:p14="http://schemas.microsoft.com/office/powerpoint/2010/main" val="21588490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1845" y="492821"/>
            <a:ext cx="8420794" cy="400110"/>
          </a:xfrm>
          <a:prstGeom prst="rect">
            <a:avLst/>
          </a:prstGeom>
        </p:spPr>
        <p:txBody>
          <a:bodyPr wrap="square">
            <a:spAutoFit/>
          </a:bodyPr>
          <a:lstStyle/>
          <a:p>
            <a:pPr algn="ctr"/>
            <a:r>
              <a:rPr lang="es-ES" sz="2000" b="1" dirty="0"/>
              <a:t>REFORMA TRIBUTARIA-PARA LA JUSTICIA SOCIAL</a:t>
            </a:r>
            <a:endParaRPr lang="es-ES" sz="2000" dirty="0"/>
          </a:p>
        </p:txBody>
      </p:sp>
      <p:graphicFrame>
        <p:nvGraphicFramePr>
          <p:cNvPr id="4" name="Tabla 3"/>
          <p:cNvGraphicFramePr>
            <a:graphicFrameLocks noGrp="1"/>
          </p:cNvGraphicFramePr>
          <p:nvPr>
            <p:extLst>
              <p:ext uri="{D42A27DB-BD31-4B8C-83A1-F6EECF244321}">
                <p14:modId xmlns:p14="http://schemas.microsoft.com/office/powerpoint/2010/main" val="707850122"/>
              </p:ext>
            </p:extLst>
          </p:nvPr>
        </p:nvGraphicFramePr>
        <p:xfrm>
          <a:off x="1782619" y="1526001"/>
          <a:ext cx="8127999" cy="5217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68122652"/>
                    </a:ext>
                  </a:extLst>
                </a:gridCol>
                <a:gridCol w="2709333">
                  <a:extLst>
                    <a:ext uri="{9D8B030D-6E8A-4147-A177-3AD203B41FA5}">
                      <a16:colId xmlns:a16="http://schemas.microsoft.com/office/drawing/2014/main" val="218344296"/>
                    </a:ext>
                  </a:extLst>
                </a:gridCol>
                <a:gridCol w="2709333">
                  <a:extLst>
                    <a:ext uri="{9D8B030D-6E8A-4147-A177-3AD203B41FA5}">
                      <a16:colId xmlns:a16="http://schemas.microsoft.com/office/drawing/2014/main" val="1354963563"/>
                    </a:ext>
                  </a:extLst>
                </a:gridCol>
              </a:tblGrid>
              <a:tr h="370840">
                <a:tc>
                  <a:txBody>
                    <a:bodyPr/>
                    <a:lstStyle/>
                    <a:p>
                      <a:pPr algn="ctr"/>
                      <a:r>
                        <a:rPr lang="es-ES" dirty="0" smtClean="0"/>
                        <a:t>CONCEPTO</a:t>
                      </a:r>
                      <a:endParaRPr lang="es-ES" dirty="0"/>
                    </a:p>
                  </a:txBody>
                  <a:tcPr/>
                </a:tc>
                <a:tc>
                  <a:txBody>
                    <a:bodyPr/>
                    <a:lstStyle/>
                    <a:p>
                      <a:pPr algn="ctr"/>
                      <a:r>
                        <a:rPr lang="es-ES" dirty="0" smtClean="0"/>
                        <a:t>ACTUALMENTE</a:t>
                      </a:r>
                      <a:endParaRPr lang="es-ES" dirty="0"/>
                    </a:p>
                  </a:txBody>
                  <a:tcPr/>
                </a:tc>
                <a:tc>
                  <a:txBody>
                    <a:bodyPr/>
                    <a:lstStyle/>
                    <a:p>
                      <a:pPr algn="ctr"/>
                      <a:r>
                        <a:rPr lang="es-ES" dirty="0" smtClean="0"/>
                        <a:t>PROPUESTA</a:t>
                      </a:r>
                      <a:endParaRPr lang="es-ES" dirty="0"/>
                    </a:p>
                  </a:txBody>
                  <a:tcPr/>
                </a:tc>
                <a:extLst>
                  <a:ext uri="{0D108BD9-81ED-4DB2-BD59-A6C34878D82A}">
                    <a16:rowId xmlns:a16="http://schemas.microsoft.com/office/drawing/2014/main" val="2134573262"/>
                  </a:ext>
                </a:extLst>
              </a:tr>
              <a:tr h="370840">
                <a:tc>
                  <a:txBody>
                    <a:bodyPr/>
                    <a:lstStyle/>
                    <a:p>
                      <a:r>
                        <a:rPr lang="es-ES" dirty="0" smtClean="0"/>
                        <a:t>Rentas exentas de pensiones</a:t>
                      </a:r>
                      <a:endParaRPr lang="es-ES" dirty="0"/>
                    </a:p>
                  </a:txBody>
                  <a:tcPr/>
                </a:tc>
                <a:tc>
                  <a:txBody>
                    <a:bodyPr/>
                    <a:lstStyle/>
                    <a:p>
                      <a:r>
                        <a:rPr lang="es-ES" dirty="0" err="1" smtClean="0"/>
                        <a:t>Aprox</a:t>
                      </a:r>
                      <a:r>
                        <a:rPr lang="es-ES" baseline="0" dirty="0" smtClean="0"/>
                        <a:t> $ 456 millones </a:t>
                      </a:r>
                    </a:p>
                    <a:p>
                      <a:r>
                        <a:rPr lang="es-ES" baseline="0" dirty="0" smtClean="0"/>
                        <a:t>(12,000 UVT anuales)</a:t>
                      </a:r>
                      <a:endParaRPr lang="es-ES" dirty="0"/>
                    </a:p>
                  </a:txBody>
                  <a:tcPr/>
                </a:tc>
                <a:tc>
                  <a:txBody>
                    <a:bodyPr/>
                    <a:lstStyle/>
                    <a:p>
                      <a:r>
                        <a:rPr lang="es-ES" dirty="0" smtClean="0"/>
                        <a:t>NO PASO</a:t>
                      </a:r>
                      <a:endParaRPr lang="es-ES" dirty="0"/>
                    </a:p>
                  </a:txBody>
                  <a:tcPr/>
                </a:tc>
                <a:extLst>
                  <a:ext uri="{0D108BD9-81ED-4DB2-BD59-A6C34878D82A}">
                    <a16:rowId xmlns:a16="http://schemas.microsoft.com/office/drawing/2014/main" val="4252931988"/>
                  </a:ext>
                </a:extLst>
              </a:tr>
              <a:tr h="370840">
                <a:tc>
                  <a:txBody>
                    <a:bodyPr/>
                    <a:lstStyle/>
                    <a:p>
                      <a:r>
                        <a:rPr lang="es-ES" dirty="0" smtClean="0"/>
                        <a:t>Rentas exentas de ingresos</a:t>
                      </a:r>
                      <a:r>
                        <a:rPr lang="es-ES" baseline="0" dirty="0" smtClean="0"/>
                        <a:t> laborales (25%)</a:t>
                      </a:r>
                      <a:endParaRPr lang="es-ES" dirty="0"/>
                    </a:p>
                  </a:txBody>
                  <a:tcPr/>
                </a:tc>
                <a:tc>
                  <a:txBody>
                    <a:bodyPr/>
                    <a:lstStyle/>
                    <a:p>
                      <a:r>
                        <a:rPr lang="es-ES" dirty="0" err="1" smtClean="0"/>
                        <a:t>Aprox</a:t>
                      </a:r>
                      <a:r>
                        <a:rPr lang="es-ES" dirty="0" smtClean="0"/>
                        <a:t> $ 109</a:t>
                      </a:r>
                      <a:r>
                        <a:rPr lang="es-ES" baseline="0" dirty="0" smtClean="0"/>
                        <a:t> millones</a:t>
                      </a:r>
                    </a:p>
                    <a:p>
                      <a:r>
                        <a:rPr lang="es-ES" baseline="0" dirty="0" smtClean="0"/>
                        <a:t>(Límite adicional anual de 2,880 </a:t>
                      </a:r>
                      <a:r>
                        <a:rPr lang="es-ES" baseline="0" dirty="0" err="1" smtClean="0"/>
                        <a:t>uvt</a:t>
                      </a:r>
                      <a:r>
                        <a:rPr lang="es-ES" baseline="0" dirty="0" smtClean="0"/>
                        <a:t> anuales)</a:t>
                      </a:r>
                      <a:endParaRPr lang="es-ES" dirty="0"/>
                    </a:p>
                  </a:txBody>
                  <a:tcPr/>
                </a:tc>
                <a:tc>
                  <a:txBody>
                    <a:bodyPr/>
                    <a:lstStyle/>
                    <a:p>
                      <a:r>
                        <a:rPr lang="es-ES" dirty="0" err="1" smtClean="0"/>
                        <a:t>Aprox</a:t>
                      </a:r>
                      <a:r>
                        <a:rPr lang="es-ES" dirty="0" smtClean="0"/>
                        <a:t> $</a:t>
                      </a:r>
                      <a:r>
                        <a:rPr lang="es-ES" baseline="0" dirty="0" smtClean="0"/>
                        <a:t> 46 millones</a:t>
                      </a:r>
                    </a:p>
                    <a:p>
                      <a:r>
                        <a:rPr lang="es-ES" baseline="0" dirty="0" smtClean="0"/>
                        <a:t>(790 </a:t>
                      </a:r>
                      <a:r>
                        <a:rPr lang="es-ES" baseline="0" dirty="0" err="1" smtClean="0"/>
                        <a:t>uvt</a:t>
                      </a:r>
                      <a:r>
                        <a:rPr lang="es-ES" baseline="0" dirty="0" smtClean="0"/>
                        <a:t> anuales)</a:t>
                      </a:r>
                      <a:endParaRPr lang="es-ES" dirty="0"/>
                    </a:p>
                  </a:txBody>
                  <a:tcPr/>
                </a:tc>
                <a:extLst>
                  <a:ext uri="{0D108BD9-81ED-4DB2-BD59-A6C34878D82A}">
                    <a16:rowId xmlns:a16="http://schemas.microsoft.com/office/drawing/2014/main" val="3902635893"/>
                  </a:ext>
                </a:extLst>
              </a:tr>
              <a:tr h="370840">
                <a:tc>
                  <a:txBody>
                    <a:bodyPr/>
                    <a:lstStyle/>
                    <a:p>
                      <a:r>
                        <a:rPr lang="es-ES" dirty="0" smtClean="0"/>
                        <a:t>Deducciones y rentas exentas de la cedula general (40%)</a:t>
                      </a:r>
                      <a:endParaRPr lang="es-ES" dirty="0"/>
                    </a:p>
                  </a:txBody>
                  <a:tcPr/>
                </a:tc>
                <a:tc>
                  <a:txBody>
                    <a:bodyPr/>
                    <a:lstStyle/>
                    <a:p>
                      <a:r>
                        <a:rPr lang="es-ES" dirty="0" err="1" smtClean="0"/>
                        <a:t>Aprox</a:t>
                      </a:r>
                      <a:r>
                        <a:rPr lang="es-ES" dirty="0" smtClean="0"/>
                        <a:t> 192 millones</a:t>
                      </a:r>
                    </a:p>
                    <a:p>
                      <a:r>
                        <a:rPr lang="es-ES" dirty="0" smtClean="0"/>
                        <a:t>(Limite</a:t>
                      </a:r>
                      <a:r>
                        <a:rPr lang="es-ES" baseline="0" dirty="0" smtClean="0"/>
                        <a:t> adicional anual de 5,040 UVT)</a:t>
                      </a:r>
                      <a:endParaRPr lang="es-ES" dirty="0"/>
                    </a:p>
                  </a:txBody>
                  <a:tcPr/>
                </a:tc>
                <a:tc>
                  <a:txBody>
                    <a:bodyPr/>
                    <a:lstStyle/>
                    <a:p>
                      <a:r>
                        <a:rPr lang="es-ES" dirty="0" err="1" smtClean="0"/>
                        <a:t>Aprox</a:t>
                      </a:r>
                      <a:r>
                        <a:rPr lang="es-ES" dirty="0" smtClean="0"/>
                        <a:t> 46 millones</a:t>
                      </a:r>
                    </a:p>
                    <a:p>
                      <a:r>
                        <a:rPr lang="es-ES" dirty="0" smtClean="0"/>
                        <a:t>(Limite</a:t>
                      </a:r>
                      <a:r>
                        <a:rPr lang="es-ES" baseline="0" dirty="0" smtClean="0"/>
                        <a:t> adicional anual de 1,210 UVT)</a:t>
                      </a:r>
                      <a:endParaRPr lang="es-ES" dirty="0" smtClean="0"/>
                    </a:p>
                    <a:p>
                      <a:endParaRPr lang="es-ES" dirty="0"/>
                    </a:p>
                  </a:txBody>
                  <a:tcPr/>
                </a:tc>
                <a:extLst>
                  <a:ext uri="{0D108BD9-81ED-4DB2-BD59-A6C34878D82A}">
                    <a16:rowId xmlns:a16="http://schemas.microsoft.com/office/drawing/2014/main" val="2254716080"/>
                  </a:ext>
                </a:extLst>
              </a:tr>
              <a:tr h="370840">
                <a:tc>
                  <a:txBody>
                    <a:bodyPr/>
                    <a:lstStyle/>
                    <a:p>
                      <a:r>
                        <a:rPr lang="es-ES" dirty="0" smtClean="0"/>
                        <a:t>Ganancia</a:t>
                      </a:r>
                      <a:r>
                        <a:rPr lang="es-ES" baseline="0" dirty="0" smtClean="0"/>
                        <a:t> Ocasional exenta por indemnización de seguros de vida</a:t>
                      </a:r>
                      <a:endParaRPr lang="es-ES" dirty="0"/>
                    </a:p>
                  </a:txBody>
                  <a:tcPr/>
                </a:tc>
                <a:tc>
                  <a:txBody>
                    <a:bodyPr/>
                    <a:lstStyle/>
                    <a:p>
                      <a:r>
                        <a:rPr lang="es-ES" dirty="0" err="1" smtClean="0"/>
                        <a:t>Aprox</a:t>
                      </a:r>
                      <a:r>
                        <a:rPr lang="es-ES" dirty="0" smtClean="0"/>
                        <a:t> 475 millones</a:t>
                      </a:r>
                    </a:p>
                    <a:p>
                      <a:r>
                        <a:rPr lang="es-ES" dirty="0" smtClean="0"/>
                        <a:t>(12,500 UVT)</a:t>
                      </a:r>
                      <a:endParaRPr lang="es-ES" dirty="0"/>
                    </a:p>
                  </a:txBody>
                  <a:tcPr/>
                </a:tc>
                <a:tc>
                  <a:txBody>
                    <a:bodyPr/>
                    <a:lstStyle/>
                    <a:p>
                      <a:r>
                        <a:rPr lang="es-ES" dirty="0" err="1" smtClean="0"/>
                        <a:t>Aprox</a:t>
                      </a:r>
                      <a:r>
                        <a:rPr lang="es-ES" dirty="0" smtClean="0"/>
                        <a:t> 123 millones</a:t>
                      </a:r>
                    </a:p>
                    <a:p>
                      <a:r>
                        <a:rPr lang="es-ES" dirty="0" smtClean="0"/>
                        <a:t>( 3,250 </a:t>
                      </a:r>
                      <a:r>
                        <a:rPr lang="es-ES" dirty="0" err="1" smtClean="0"/>
                        <a:t>uvt</a:t>
                      </a:r>
                      <a:r>
                        <a:rPr lang="es-ES" dirty="0" smtClean="0"/>
                        <a:t>)</a:t>
                      </a:r>
                      <a:endParaRPr lang="es-ES" dirty="0"/>
                    </a:p>
                  </a:txBody>
                  <a:tcPr/>
                </a:tc>
                <a:extLst>
                  <a:ext uri="{0D108BD9-81ED-4DB2-BD59-A6C34878D82A}">
                    <a16:rowId xmlns:a16="http://schemas.microsoft.com/office/drawing/2014/main" val="2094998464"/>
                  </a:ext>
                </a:extLst>
              </a:tr>
              <a:tr h="370840">
                <a:tc>
                  <a:txBody>
                    <a:bodyPr/>
                    <a:lstStyle/>
                    <a:p>
                      <a:r>
                        <a:rPr lang="es-ES" dirty="0" smtClean="0"/>
                        <a:t>Renta exenta por la venta de bienes</a:t>
                      </a:r>
                      <a:r>
                        <a:rPr lang="es-ES" baseline="0" dirty="0" smtClean="0"/>
                        <a:t> inmuebles</a:t>
                      </a:r>
                      <a:endParaRPr lang="es-ES" dirty="0"/>
                    </a:p>
                  </a:txBody>
                  <a:tcPr/>
                </a:tc>
                <a:tc>
                  <a:txBody>
                    <a:bodyPr/>
                    <a:lstStyle/>
                    <a:p>
                      <a:r>
                        <a:rPr lang="es-ES" dirty="0" err="1" smtClean="0"/>
                        <a:t>Aprox</a:t>
                      </a:r>
                      <a:r>
                        <a:rPr lang="es-ES" dirty="0" smtClean="0"/>
                        <a:t> $ 285 millones</a:t>
                      </a:r>
                    </a:p>
                    <a:p>
                      <a:r>
                        <a:rPr lang="es-ES" dirty="0" smtClean="0"/>
                        <a:t>(7,500</a:t>
                      </a:r>
                      <a:r>
                        <a:rPr lang="es-ES" baseline="0" dirty="0" smtClean="0"/>
                        <a:t> </a:t>
                      </a:r>
                      <a:r>
                        <a:rPr lang="es-ES" baseline="0" dirty="0" err="1" smtClean="0"/>
                        <a:t>uvt</a:t>
                      </a:r>
                      <a:r>
                        <a:rPr lang="es-ES" baseline="0" dirty="0" smtClean="0"/>
                        <a:t>)</a:t>
                      </a:r>
                      <a:endParaRPr lang="es-ES" dirty="0"/>
                    </a:p>
                  </a:txBody>
                  <a:tcPr/>
                </a:tc>
                <a:tc>
                  <a:txBody>
                    <a:bodyPr/>
                    <a:lstStyle/>
                    <a:p>
                      <a:r>
                        <a:rPr lang="es-ES" dirty="0" err="1" smtClean="0"/>
                        <a:t>Aprox</a:t>
                      </a:r>
                      <a:r>
                        <a:rPr lang="es-ES" dirty="0" smtClean="0"/>
                        <a:t> $ 114 millones</a:t>
                      </a:r>
                    </a:p>
                    <a:p>
                      <a:r>
                        <a:rPr lang="es-ES" dirty="0" smtClean="0"/>
                        <a:t>(5.000 </a:t>
                      </a:r>
                      <a:r>
                        <a:rPr lang="es-ES" dirty="0" err="1" smtClean="0"/>
                        <a:t>uvt</a:t>
                      </a:r>
                      <a:r>
                        <a:rPr lang="es-ES" dirty="0" smtClean="0"/>
                        <a:t>)</a:t>
                      </a:r>
                      <a:endParaRPr lang="es-ES" dirty="0"/>
                    </a:p>
                  </a:txBody>
                  <a:tcPr/>
                </a:tc>
                <a:extLst>
                  <a:ext uri="{0D108BD9-81ED-4DB2-BD59-A6C34878D82A}">
                    <a16:rowId xmlns:a16="http://schemas.microsoft.com/office/drawing/2014/main" val="100713944"/>
                  </a:ext>
                </a:extLst>
              </a:tr>
            </a:tbl>
          </a:graphicData>
        </a:graphic>
      </p:graphicFrame>
    </p:spTree>
    <p:extLst>
      <p:ext uri="{BB962C8B-B14F-4D97-AF65-F5344CB8AC3E}">
        <p14:creationId xmlns:p14="http://schemas.microsoft.com/office/powerpoint/2010/main" val="19273080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a:solidFill>
            <a:schemeClr val="accent1">
              <a:lumMod val="20000"/>
              <a:lumOff val="80000"/>
            </a:schemeClr>
          </a:solidFill>
          <a:ln>
            <a:solidFill>
              <a:schemeClr val="accent1"/>
            </a:solidFill>
          </a:ln>
        </p:spPr>
        <p:txBody>
          <a:bodyPr>
            <a:normAutofit/>
          </a:bodyPr>
          <a:lstStyle/>
          <a:p>
            <a:pPr algn="ctr"/>
            <a:r>
              <a:rPr lang="es-ES" sz="3200" b="1" dirty="0" smtClean="0"/>
              <a:t>REFORMA TRIBUTARIA –JUSTICIA SOCIAL</a:t>
            </a:r>
            <a:endParaRPr lang="es-ES" sz="3200" b="1" dirty="0"/>
          </a:p>
        </p:txBody>
      </p:sp>
      <p:sp>
        <p:nvSpPr>
          <p:cNvPr id="3" name="Marcador de contenido 2"/>
          <p:cNvSpPr>
            <a:spLocks noGrp="1"/>
          </p:cNvSpPr>
          <p:nvPr>
            <p:ph idx="1"/>
          </p:nvPr>
        </p:nvSpPr>
        <p:spPr>
          <a:xfrm>
            <a:off x="838200" y="1305098"/>
            <a:ext cx="10515600" cy="4871865"/>
          </a:xfrm>
        </p:spPr>
        <p:txBody>
          <a:bodyPr>
            <a:normAutofit fontScale="92500" lnSpcReduction="20000"/>
          </a:bodyPr>
          <a:lstStyle/>
          <a:p>
            <a:r>
              <a:rPr lang="es-ES" dirty="0" smtClean="0"/>
              <a:t>IMPUESTO AL PATRIMONIO:</a:t>
            </a:r>
          </a:p>
          <a:p>
            <a:pPr algn="just"/>
            <a:r>
              <a:rPr lang="es-ES" sz="2000" dirty="0" smtClean="0"/>
              <a:t>Se crea un impuesto permanente para las personas naturales y jurídicas extranjeras no declarantes, cuyo patrimonio líquido a primero de enero de cada año sea igual o superior a 72,000 </a:t>
            </a:r>
            <a:r>
              <a:rPr lang="es-ES" sz="2000" dirty="0" err="1" smtClean="0"/>
              <a:t>uvt</a:t>
            </a:r>
            <a:r>
              <a:rPr lang="es-ES" sz="2000" dirty="0" smtClean="0"/>
              <a:t>  (</a:t>
            </a:r>
            <a:r>
              <a:rPr lang="es-ES" sz="2000" dirty="0" err="1" smtClean="0"/>
              <a:t>Aprox</a:t>
            </a:r>
            <a:r>
              <a:rPr lang="es-ES" sz="2000" dirty="0" smtClean="0"/>
              <a:t> 2,700 millones)</a:t>
            </a:r>
          </a:p>
          <a:p>
            <a:pPr algn="just"/>
            <a:r>
              <a:rPr lang="es-ES" sz="2000" dirty="0" smtClean="0"/>
              <a:t>La base gravable del impuesto será el valor del patrimonio bruto a primero de enero, menos las deudas a cargo vigentes a dicha fecha.</a:t>
            </a:r>
          </a:p>
          <a:p>
            <a:pPr algn="just"/>
            <a:r>
              <a:rPr lang="es-ES" sz="2000" b="1" dirty="0" smtClean="0">
                <a:solidFill>
                  <a:schemeClr val="accent6">
                    <a:lumMod val="60000"/>
                    <a:lumOff val="40000"/>
                  </a:schemeClr>
                </a:solidFill>
              </a:rPr>
              <a:t>Para las acciones de entidades nacionales que no coticen en la BVC o bolsas reconocida idoneidad, la base gravable será el menor valor entre el costo fiscal según el decreto reglamentario del artículo 73 y valor intrínseco de las acciones.</a:t>
            </a:r>
          </a:p>
          <a:p>
            <a:pPr algn="just"/>
            <a:r>
              <a:rPr lang="es-ES" sz="2000" dirty="0" smtClean="0"/>
              <a:t>En las acciones de bolsa, al precio de mercado</a:t>
            </a:r>
          </a:p>
          <a:p>
            <a:pPr algn="just"/>
            <a:r>
              <a:rPr lang="es-ES" sz="2000" dirty="0" smtClean="0"/>
              <a:t>Para participaciones en fundaciones de interés privado, trust o cualquier negocio fiduciario, independientemente de su ubicación, la base gravable será el valor patrimonial.</a:t>
            </a:r>
          </a:p>
          <a:p>
            <a:pPr algn="just"/>
            <a:r>
              <a:rPr lang="es-ES" sz="2000" dirty="0" smtClean="0"/>
              <a:t>Se excluyen de las bases acciones, las cuentas por cobrar y las inversiones de portafolio siempre que se estén debidamente registrados ante la autoridad cambiaria, así como los arrendamientos financieros para las entidades extranjeras no declarantes del impuesto sobre la renta</a:t>
            </a:r>
            <a:endParaRPr lang="es-ES" sz="2000" dirty="0"/>
          </a:p>
        </p:txBody>
      </p:sp>
    </p:spTree>
    <p:extLst>
      <p:ext uri="{BB962C8B-B14F-4D97-AF65-F5344CB8AC3E}">
        <p14:creationId xmlns:p14="http://schemas.microsoft.com/office/powerpoint/2010/main" val="2652872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1132"/>
            <a:ext cx="10515600" cy="732155"/>
          </a:xfrm>
        </p:spPr>
        <p:txBody>
          <a:bodyPr>
            <a:normAutofit/>
          </a:bodyPr>
          <a:lstStyle/>
          <a:p>
            <a:pPr algn="ctr"/>
            <a:r>
              <a:rPr lang="es-ES" sz="3200" b="1" dirty="0" smtClean="0"/>
              <a:t>REFORMA TRIBUTARIA –JUSTICIA SOCIAL</a:t>
            </a:r>
            <a:endParaRPr lang="es-ES"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18694220"/>
              </p:ext>
            </p:extLst>
          </p:nvPr>
        </p:nvGraphicFramePr>
        <p:xfrm>
          <a:off x="940524" y="1778922"/>
          <a:ext cx="9982400" cy="3399370"/>
        </p:xfrm>
        <a:graphic>
          <a:graphicData uri="http://schemas.openxmlformats.org/drawingml/2006/table">
            <a:tbl>
              <a:tblPr firstRow="1" bandRow="1">
                <a:tableStyleId>{5C22544A-7EE6-4342-B048-85BDC9FD1C3A}</a:tableStyleId>
              </a:tblPr>
              <a:tblGrid>
                <a:gridCol w="2495600">
                  <a:extLst>
                    <a:ext uri="{9D8B030D-6E8A-4147-A177-3AD203B41FA5}">
                      <a16:colId xmlns:a16="http://schemas.microsoft.com/office/drawing/2014/main" val="4063693696"/>
                    </a:ext>
                  </a:extLst>
                </a:gridCol>
                <a:gridCol w="2495600">
                  <a:extLst>
                    <a:ext uri="{9D8B030D-6E8A-4147-A177-3AD203B41FA5}">
                      <a16:colId xmlns:a16="http://schemas.microsoft.com/office/drawing/2014/main" val="615551132"/>
                    </a:ext>
                  </a:extLst>
                </a:gridCol>
                <a:gridCol w="2495600">
                  <a:extLst>
                    <a:ext uri="{9D8B030D-6E8A-4147-A177-3AD203B41FA5}">
                      <a16:colId xmlns:a16="http://schemas.microsoft.com/office/drawing/2014/main" val="1846820810"/>
                    </a:ext>
                  </a:extLst>
                </a:gridCol>
                <a:gridCol w="2495600">
                  <a:extLst>
                    <a:ext uri="{9D8B030D-6E8A-4147-A177-3AD203B41FA5}">
                      <a16:colId xmlns:a16="http://schemas.microsoft.com/office/drawing/2014/main" val="4007512616"/>
                    </a:ext>
                  </a:extLst>
                </a:gridCol>
              </a:tblGrid>
              <a:tr h="736884">
                <a:tc>
                  <a:txBody>
                    <a:bodyPr/>
                    <a:lstStyle/>
                    <a:p>
                      <a:pPr algn="ctr"/>
                      <a:r>
                        <a:rPr lang="es-ES" dirty="0" smtClean="0"/>
                        <a:t>TARIFA</a:t>
                      </a:r>
                      <a:r>
                        <a:rPr lang="es-ES" baseline="0" dirty="0" smtClean="0"/>
                        <a:t> MARGINAL</a:t>
                      </a:r>
                      <a:endParaRPr lang="es-ES" dirty="0"/>
                    </a:p>
                  </a:txBody>
                  <a:tcPr/>
                </a:tc>
                <a:tc>
                  <a:txBody>
                    <a:bodyPr/>
                    <a:lstStyle/>
                    <a:p>
                      <a:pPr algn="ctr"/>
                      <a:r>
                        <a:rPr lang="es-ES" dirty="0" smtClean="0"/>
                        <a:t>RANGOS UVT</a:t>
                      </a:r>
                      <a:endParaRPr lang="es-ES" dirty="0"/>
                    </a:p>
                  </a:txBody>
                  <a:tcPr/>
                </a:tc>
                <a:tc>
                  <a:txBody>
                    <a:bodyPr/>
                    <a:lstStyle/>
                    <a:p>
                      <a:pPr algn="ctr"/>
                      <a:r>
                        <a:rPr lang="es-ES" dirty="0" smtClean="0"/>
                        <a:t>BASE (Aproximadamente)</a:t>
                      </a:r>
                      <a:endParaRPr lang="es-ES" dirty="0"/>
                    </a:p>
                  </a:txBody>
                  <a:tcPr/>
                </a:tc>
                <a:tc>
                  <a:txBody>
                    <a:bodyPr/>
                    <a:lstStyle/>
                    <a:p>
                      <a:pPr algn="ctr"/>
                      <a:r>
                        <a:rPr lang="es-ES" dirty="0" smtClean="0"/>
                        <a:t>IMPUESTO</a:t>
                      </a:r>
                      <a:endParaRPr lang="es-ES" dirty="0"/>
                    </a:p>
                  </a:txBody>
                  <a:tcPr/>
                </a:tc>
                <a:extLst>
                  <a:ext uri="{0D108BD9-81ED-4DB2-BD59-A6C34878D82A}">
                    <a16:rowId xmlns:a16="http://schemas.microsoft.com/office/drawing/2014/main" val="1236127839"/>
                  </a:ext>
                </a:extLst>
              </a:tr>
              <a:tr h="421076">
                <a:tc>
                  <a:txBody>
                    <a:bodyPr/>
                    <a:lstStyle/>
                    <a:p>
                      <a:r>
                        <a:rPr lang="es-ES" dirty="0" smtClean="0"/>
                        <a:t>0%</a:t>
                      </a:r>
                      <a:endParaRPr lang="es-ES" dirty="0"/>
                    </a:p>
                  </a:txBody>
                  <a:tcPr/>
                </a:tc>
                <a:tc>
                  <a:txBody>
                    <a:bodyPr/>
                    <a:lstStyle/>
                    <a:p>
                      <a:r>
                        <a:rPr lang="es-ES" dirty="0" smtClean="0"/>
                        <a:t>Hasta 72,000 </a:t>
                      </a:r>
                      <a:r>
                        <a:rPr lang="es-ES" dirty="0" err="1" smtClean="0"/>
                        <a:t>uvt</a:t>
                      </a:r>
                      <a:endParaRPr lang="es-ES" dirty="0"/>
                    </a:p>
                  </a:txBody>
                  <a:tcPr/>
                </a:tc>
                <a:tc>
                  <a:txBody>
                    <a:bodyPr/>
                    <a:lstStyle/>
                    <a:p>
                      <a:r>
                        <a:rPr lang="es-ES" dirty="0" smtClean="0"/>
                        <a:t>Hasta 2,700 millones</a:t>
                      </a:r>
                      <a:endParaRPr lang="es-ES" dirty="0"/>
                    </a:p>
                  </a:txBody>
                  <a:tcPr/>
                </a:tc>
                <a:tc>
                  <a:txBody>
                    <a:bodyPr/>
                    <a:lstStyle/>
                    <a:p>
                      <a:r>
                        <a:rPr lang="es-ES" dirty="0" smtClean="0"/>
                        <a:t>0</a:t>
                      </a:r>
                      <a:endParaRPr lang="es-ES" dirty="0"/>
                    </a:p>
                  </a:txBody>
                  <a:tcPr/>
                </a:tc>
                <a:extLst>
                  <a:ext uri="{0D108BD9-81ED-4DB2-BD59-A6C34878D82A}">
                    <a16:rowId xmlns:a16="http://schemas.microsoft.com/office/drawing/2014/main" val="1687875149"/>
                  </a:ext>
                </a:extLst>
              </a:tr>
              <a:tr h="1052690">
                <a:tc>
                  <a:txBody>
                    <a:bodyPr/>
                    <a:lstStyle/>
                    <a:p>
                      <a:r>
                        <a:rPr lang="es-ES" dirty="0" smtClean="0"/>
                        <a:t>0,5%</a:t>
                      </a:r>
                    </a:p>
                    <a:p>
                      <a:endParaRPr lang="es-ES" dirty="0" smtClean="0"/>
                    </a:p>
                    <a:p>
                      <a:endParaRPr lang="es-ES" dirty="0" smtClean="0"/>
                    </a:p>
                    <a:p>
                      <a:endParaRPr lang="es-ES" dirty="0"/>
                    </a:p>
                  </a:txBody>
                  <a:tcPr/>
                </a:tc>
                <a:tc>
                  <a:txBody>
                    <a:bodyPr/>
                    <a:lstStyle/>
                    <a:p>
                      <a:r>
                        <a:rPr lang="es-ES" dirty="0" smtClean="0"/>
                        <a:t>De 72,000 a 122,000 </a:t>
                      </a:r>
                      <a:r>
                        <a:rPr lang="es-ES" dirty="0" err="1" smtClean="0"/>
                        <a:t>uvt</a:t>
                      </a:r>
                      <a:endParaRPr lang="es-ES" dirty="0"/>
                    </a:p>
                  </a:txBody>
                  <a:tcPr/>
                </a:tc>
                <a:tc>
                  <a:txBody>
                    <a:bodyPr/>
                    <a:lstStyle/>
                    <a:p>
                      <a:r>
                        <a:rPr lang="es-ES" dirty="0" smtClean="0"/>
                        <a:t>De 2,700 a 4,600</a:t>
                      </a:r>
                      <a:r>
                        <a:rPr lang="es-ES" baseline="0" dirty="0" smtClean="0"/>
                        <a:t> millones</a:t>
                      </a:r>
                      <a:endParaRPr lang="es-ES" dirty="0"/>
                    </a:p>
                  </a:txBody>
                  <a:tcPr/>
                </a:tc>
                <a:tc>
                  <a:txBody>
                    <a:bodyPr/>
                    <a:lstStyle/>
                    <a:p>
                      <a:r>
                        <a:rPr lang="es-ES" dirty="0" smtClean="0"/>
                        <a:t>(Base gravable en </a:t>
                      </a:r>
                      <a:r>
                        <a:rPr lang="es-ES" dirty="0" err="1" smtClean="0"/>
                        <a:t>uvt</a:t>
                      </a:r>
                      <a:r>
                        <a:rPr lang="es-ES" dirty="0" smtClean="0"/>
                        <a:t> menos 73,000 </a:t>
                      </a:r>
                      <a:r>
                        <a:rPr lang="es-ES" dirty="0" err="1" smtClean="0"/>
                        <a:t>uvt</a:t>
                      </a:r>
                      <a:r>
                        <a:rPr lang="es-ES" dirty="0" smtClean="0"/>
                        <a:t>)* 0,5%</a:t>
                      </a:r>
                      <a:endParaRPr lang="es-ES" dirty="0"/>
                    </a:p>
                  </a:txBody>
                  <a:tcPr/>
                </a:tc>
                <a:extLst>
                  <a:ext uri="{0D108BD9-81ED-4DB2-BD59-A6C34878D82A}">
                    <a16:rowId xmlns:a16="http://schemas.microsoft.com/office/drawing/2014/main" val="3696618146"/>
                  </a:ext>
                </a:extLst>
              </a:tr>
              <a:tr h="1052690">
                <a:tc>
                  <a:txBody>
                    <a:bodyPr/>
                    <a:lstStyle/>
                    <a:p>
                      <a:r>
                        <a:rPr lang="es-ES" dirty="0" smtClean="0"/>
                        <a:t>1%</a:t>
                      </a:r>
                      <a:endParaRPr lang="es-ES" dirty="0"/>
                    </a:p>
                  </a:txBody>
                  <a:tcPr/>
                </a:tc>
                <a:tc>
                  <a:txBody>
                    <a:bodyPr/>
                    <a:lstStyle/>
                    <a:p>
                      <a:r>
                        <a:rPr lang="es-ES" dirty="0" smtClean="0"/>
                        <a:t>De</a:t>
                      </a:r>
                      <a:r>
                        <a:rPr lang="es-ES" baseline="0" dirty="0" smtClean="0"/>
                        <a:t> 122.000 a 239.000</a:t>
                      </a:r>
                      <a:endParaRPr lang="es-ES" dirty="0"/>
                    </a:p>
                  </a:txBody>
                  <a:tcPr/>
                </a:tc>
                <a:tc>
                  <a:txBody>
                    <a:bodyPr/>
                    <a:lstStyle/>
                    <a:p>
                      <a:r>
                        <a:rPr lang="es-ES" dirty="0" smtClean="0"/>
                        <a:t>A</a:t>
                      </a:r>
                      <a:r>
                        <a:rPr lang="es-ES" baseline="0" dirty="0" smtClean="0"/>
                        <a:t> partir de 4,636 a millones a 9.082</a:t>
                      </a:r>
                      <a:endParaRPr lang="es-ES" dirty="0"/>
                    </a:p>
                  </a:txBody>
                  <a:tcPr/>
                </a:tc>
                <a:tc>
                  <a:txBody>
                    <a:bodyPr/>
                    <a:lstStyle/>
                    <a:p>
                      <a:r>
                        <a:rPr lang="es-ES" dirty="0" smtClean="0"/>
                        <a:t>(Base gravable en </a:t>
                      </a:r>
                      <a:r>
                        <a:rPr lang="es-ES" dirty="0" err="1" smtClean="0"/>
                        <a:t>uvt</a:t>
                      </a:r>
                      <a:r>
                        <a:rPr lang="es-ES" dirty="0" smtClean="0"/>
                        <a:t> menos</a:t>
                      </a:r>
                      <a:r>
                        <a:rPr lang="es-ES" baseline="0" dirty="0" smtClean="0"/>
                        <a:t> 122,000 </a:t>
                      </a:r>
                      <a:r>
                        <a:rPr lang="es-ES" baseline="0" dirty="0" err="1" smtClean="0"/>
                        <a:t>uvt</a:t>
                      </a:r>
                      <a:r>
                        <a:rPr lang="es-ES" baseline="0" dirty="0" smtClean="0"/>
                        <a:t>) *1% + 250 </a:t>
                      </a:r>
                      <a:r>
                        <a:rPr lang="es-ES" baseline="0" dirty="0" err="1" smtClean="0"/>
                        <a:t>uvt</a:t>
                      </a:r>
                      <a:endParaRPr lang="es-ES" dirty="0"/>
                    </a:p>
                  </a:txBody>
                  <a:tcPr/>
                </a:tc>
                <a:extLst>
                  <a:ext uri="{0D108BD9-81ED-4DB2-BD59-A6C34878D82A}">
                    <a16:rowId xmlns:a16="http://schemas.microsoft.com/office/drawing/2014/main" val="2762422499"/>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444063741"/>
              </p:ext>
            </p:extLst>
          </p:nvPr>
        </p:nvGraphicFramePr>
        <p:xfrm>
          <a:off x="940526" y="5223086"/>
          <a:ext cx="9982400" cy="994833"/>
        </p:xfrm>
        <a:graphic>
          <a:graphicData uri="http://schemas.openxmlformats.org/drawingml/2006/table">
            <a:tbl>
              <a:tblPr firstRow="1" bandRow="1">
                <a:tableStyleId>{F5AB1C69-6EDB-4FF4-983F-18BD219EF322}</a:tableStyleId>
              </a:tblPr>
              <a:tblGrid>
                <a:gridCol w="2495600">
                  <a:extLst>
                    <a:ext uri="{9D8B030D-6E8A-4147-A177-3AD203B41FA5}">
                      <a16:colId xmlns:a16="http://schemas.microsoft.com/office/drawing/2014/main" val="4261863726"/>
                    </a:ext>
                  </a:extLst>
                </a:gridCol>
                <a:gridCol w="2495600">
                  <a:extLst>
                    <a:ext uri="{9D8B030D-6E8A-4147-A177-3AD203B41FA5}">
                      <a16:colId xmlns:a16="http://schemas.microsoft.com/office/drawing/2014/main" val="532302171"/>
                    </a:ext>
                  </a:extLst>
                </a:gridCol>
                <a:gridCol w="2495600">
                  <a:extLst>
                    <a:ext uri="{9D8B030D-6E8A-4147-A177-3AD203B41FA5}">
                      <a16:colId xmlns:a16="http://schemas.microsoft.com/office/drawing/2014/main" val="3778933064"/>
                    </a:ext>
                  </a:extLst>
                </a:gridCol>
                <a:gridCol w="2495600">
                  <a:extLst>
                    <a:ext uri="{9D8B030D-6E8A-4147-A177-3AD203B41FA5}">
                      <a16:colId xmlns:a16="http://schemas.microsoft.com/office/drawing/2014/main" val="3821803967"/>
                    </a:ext>
                  </a:extLst>
                </a:gridCol>
              </a:tblGrid>
              <a:tr h="994833">
                <a:tc>
                  <a:txBody>
                    <a:bodyPr/>
                    <a:lstStyle/>
                    <a:p>
                      <a:r>
                        <a:rPr lang="es-419" dirty="0" smtClean="0"/>
                        <a:t>1.5%</a:t>
                      </a:r>
                      <a:endParaRPr lang="en-US" dirty="0"/>
                    </a:p>
                  </a:txBody>
                  <a:tcPr/>
                </a:tc>
                <a:tc>
                  <a:txBody>
                    <a:bodyPr/>
                    <a:lstStyle/>
                    <a:p>
                      <a:r>
                        <a:rPr lang="es-419" dirty="0" smtClean="0"/>
                        <a:t>SUPERIOR</a:t>
                      </a:r>
                      <a:r>
                        <a:rPr lang="es-419" baseline="0" dirty="0" smtClean="0"/>
                        <a:t> A 239.000</a:t>
                      </a:r>
                      <a:endParaRPr lang="en-US" dirty="0"/>
                    </a:p>
                  </a:txBody>
                  <a:tcPr/>
                </a:tc>
                <a:tc>
                  <a:txBody>
                    <a:bodyPr/>
                    <a:lstStyle/>
                    <a:p>
                      <a:r>
                        <a:rPr lang="es-419" dirty="0" smtClean="0"/>
                        <a:t>A PARTIR</a:t>
                      </a:r>
                      <a:r>
                        <a:rPr lang="es-419" baseline="0" dirty="0" smtClean="0"/>
                        <a:t> DE 9.082</a:t>
                      </a:r>
                      <a:endParaRPr lang="en-US" dirty="0"/>
                    </a:p>
                  </a:txBody>
                  <a:tcPr/>
                </a:tc>
                <a:tc>
                  <a:txBody>
                    <a:bodyPr/>
                    <a:lstStyle/>
                    <a:p>
                      <a:r>
                        <a:rPr lang="es-ES" dirty="0" smtClean="0"/>
                        <a:t>Base gravable en </a:t>
                      </a:r>
                      <a:r>
                        <a:rPr lang="es-ES" dirty="0" err="1" smtClean="0"/>
                        <a:t>uvt</a:t>
                      </a:r>
                      <a:r>
                        <a:rPr lang="es-ES" dirty="0" smtClean="0"/>
                        <a:t> menos</a:t>
                      </a:r>
                      <a:r>
                        <a:rPr lang="es-ES" baseline="0" dirty="0" smtClean="0"/>
                        <a:t> 239.000 </a:t>
                      </a:r>
                      <a:r>
                        <a:rPr lang="es-ES" baseline="0" dirty="0" err="1" smtClean="0"/>
                        <a:t>uvt</a:t>
                      </a:r>
                      <a:r>
                        <a:rPr lang="es-ES" baseline="0" dirty="0" smtClean="0"/>
                        <a:t>) *1.5% + 1.420 </a:t>
                      </a:r>
                      <a:r>
                        <a:rPr lang="es-ES" baseline="0" dirty="0" err="1" smtClean="0"/>
                        <a:t>uvt</a:t>
                      </a:r>
                      <a:endParaRPr lang="en-US" dirty="0"/>
                    </a:p>
                  </a:txBody>
                  <a:tcPr/>
                </a:tc>
                <a:extLst>
                  <a:ext uri="{0D108BD9-81ED-4DB2-BD59-A6C34878D82A}">
                    <a16:rowId xmlns:a16="http://schemas.microsoft.com/office/drawing/2014/main" val="1183925853"/>
                  </a:ext>
                </a:extLst>
              </a:tr>
            </a:tbl>
          </a:graphicData>
        </a:graphic>
      </p:graphicFrame>
    </p:spTree>
    <p:extLst>
      <p:ext uri="{BB962C8B-B14F-4D97-AF65-F5344CB8AC3E}">
        <p14:creationId xmlns:p14="http://schemas.microsoft.com/office/powerpoint/2010/main" val="18080947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1132"/>
            <a:ext cx="10515600" cy="732155"/>
          </a:xfrm>
        </p:spPr>
        <p:txBody>
          <a:bodyPr>
            <a:normAutofit/>
          </a:bodyPr>
          <a:lstStyle/>
          <a:p>
            <a:pPr algn="ctr"/>
            <a:r>
              <a:rPr lang="es-ES" sz="3200" b="1" dirty="0" smtClean="0"/>
              <a:t>REFORMA TRIBUTARIA –REGIMEN SIMPLE</a:t>
            </a:r>
            <a:endParaRPr lang="es-ES" sz="32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49094957"/>
              </p:ext>
            </p:extLst>
          </p:nvPr>
        </p:nvGraphicFramePr>
        <p:xfrm>
          <a:off x="838200" y="1825625"/>
          <a:ext cx="10515600" cy="2494280"/>
        </p:xfrm>
        <a:graphic>
          <a:graphicData uri="http://schemas.openxmlformats.org/drawingml/2006/table">
            <a:tbl>
              <a:tblPr firstRow="1" bandRow="1">
                <a:tableStyleId>{5C22544A-7EE6-4342-B048-85BDC9FD1C3A}</a:tableStyleId>
              </a:tblPr>
              <a:tblGrid>
                <a:gridCol w="2570018">
                  <a:extLst>
                    <a:ext uri="{9D8B030D-6E8A-4147-A177-3AD203B41FA5}">
                      <a16:colId xmlns:a16="http://schemas.microsoft.com/office/drawing/2014/main" val="311561941"/>
                    </a:ext>
                  </a:extLst>
                </a:gridCol>
                <a:gridCol w="2687782">
                  <a:extLst>
                    <a:ext uri="{9D8B030D-6E8A-4147-A177-3AD203B41FA5}">
                      <a16:colId xmlns:a16="http://schemas.microsoft.com/office/drawing/2014/main" val="2003065270"/>
                    </a:ext>
                  </a:extLst>
                </a:gridCol>
                <a:gridCol w="2628900">
                  <a:extLst>
                    <a:ext uri="{9D8B030D-6E8A-4147-A177-3AD203B41FA5}">
                      <a16:colId xmlns:a16="http://schemas.microsoft.com/office/drawing/2014/main" val="3027826409"/>
                    </a:ext>
                  </a:extLst>
                </a:gridCol>
                <a:gridCol w="2628900">
                  <a:extLst>
                    <a:ext uri="{9D8B030D-6E8A-4147-A177-3AD203B41FA5}">
                      <a16:colId xmlns:a16="http://schemas.microsoft.com/office/drawing/2014/main" val="3968844065"/>
                    </a:ext>
                  </a:extLst>
                </a:gridCol>
              </a:tblGrid>
              <a:tr h="370840">
                <a:tc>
                  <a:txBody>
                    <a:bodyPr/>
                    <a:lstStyle/>
                    <a:p>
                      <a:pPr algn="ctr"/>
                      <a:r>
                        <a:rPr lang="es-ES" dirty="0" smtClean="0"/>
                        <a:t>RANGO</a:t>
                      </a:r>
                      <a:endParaRPr lang="es-E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RANGO</a:t>
                      </a:r>
                    </a:p>
                    <a:p>
                      <a:pPr algn="ctr"/>
                      <a:endParaRPr lang="es-ES" dirty="0"/>
                    </a:p>
                  </a:txBody>
                  <a:tcPr anchor="ctr"/>
                </a:tc>
                <a:tc>
                  <a:txBody>
                    <a:bodyPr/>
                    <a:lstStyle/>
                    <a:p>
                      <a:r>
                        <a:rPr lang="es-ES" dirty="0" smtClean="0"/>
                        <a:t>TASA PROPUESTA</a:t>
                      </a:r>
                      <a:endParaRPr lang="es-ES" dirty="0"/>
                    </a:p>
                  </a:txBody>
                  <a:tcPr/>
                </a:tc>
                <a:tc>
                  <a:txBody>
                    <a:bodyPr/>
                    <a:lstStyle/>
                    <a:p>
                      <a:r>
                        <a:rPr lang="es-ES" dirty="0" smtClean="0"/>
                        <a:t>TASA ACTUAL</a:t>
                      </a:r>
                      <a:endParaRPr lang="es-ES" dirty="0"/>
                    </a:p>
                  </a:txBody>
                  <a:tcPr/>
                </a:tc>
                <a:extLst>
                  <a:ext uri="{0D108BD9-81ED-4DB2-BD59-A6C34878D82A}">
                    <a16:rowId xmlns:a16="http://schemas.microsoft.com/office/drawing/2014/main" val="1760182469"/>
                  </a:ext>
                </a:extLst>
              </a:tr>
              <a:tr h="370840">
                <a:tc>
                  <a:txBody>
                    <a:bodyPr/>
                    <a:lstStyle/>
                    <a:p>
                      <a:r>
                        <a:rPr lang="es-ES" dirty="0" smtClean="0"/>
                        <a:t>0</a:t>
                      </a:r>
                      <a:endParaRPr lang="es-ES" dirty="0"/>
                    </a:p>
                  </a:txBody>
                  <a:tcPr/>
                </a:tc>
                <a:tc>
                  <a:txBody>
                    <a:bodyPr/>
                    <a:lstStyle/>
                    <a:p>
                      <a:r>
                        <a:rPr lang="es-ES" dirty="0" smtClean="0"/>
                        <a:t>6,000</a:t>
                      </a:r>
                      <a:endParaRPr lang="es-ES" dirty="0"/>
                    </a:p>
                  </a:txBody>
                  <a:tcPr/>
                </a:tc>
                <a:tc>
                  <a:txBody>
                    <a:bodyPr/>
                    <a:lstStyle/>
                    <a:p>
                      <a:r>
                        <a:rPr lang="es-ES" dirty="0" smtClean="0"/>
                        <a:t>         7,3%</a:t>
                      </a:r>
                      <a:endParaRPr lang="es-ES" dirty="0"/>
                    </a:p>
                  </a:txBody>
                  <a:tcPr/>
                </a:tc>
                <a:tc>
                  <a:txBody>
                    <a:bodyPr/>
                    <a:lstStyle/>
                    <a:p>
                      <a:r>
                        <a:rPr lang="es-ES" dirty="0" smtClean="0"/>
                        <a:t>5,9%</a:t>
                      </a:r>
                      <a:endParaRPr lang="es-ES" dirty="0"/>
                    </a:p>
                  </a:txBody>
                  <a:tcPr/>
                </a:tc>
                <a:extLst>
                  <a:ext uri="{0D108BD9-81ED-4DB2-BD59-A6C34878D82A}">
                    <a16:rowId xmlns:a16="http://schemas.microsoft.com/office/drawing/2014/main" val="178450051"/>
                  </a:ext>
                </a:extLst>
              </a:tr>
              <a:tr h="370840">
                <a:tc>
                  <a:txBody>
                    <a:bodyPr/>
                    <a:lstStyle/>
                    <a:p>
                      <a:r>
                        <a:rPr lang="es-ES" dirty="0" smtClean="0"/>
                        <a:t>6,000</a:t>
                      </a:r>
                      <a:endParaRPr lang="es-ES" dirty="0"/>
                    </a:p>
                  </a:txBody>
                  <a:tcPr/>
                </a:tc>
                <a:tc>
                  <a:txBody>
                    <a:bodyPr/>
                    <a:lstStyle/>
                    <a:p>
                      <a:r>
                        <a:rPr lang="es-ES" dirty="0" smtClean="0"/>
                        <a:t>12.000</a:t>
                      </a:r>
                      <a:endParaRPr lang="es-ES" dirty="0"/>
                    </a:p>
                  </a:txBody>
                  <a:tcPr/>
                </a:tc>
                <a:tc>
                  <a:txBody>
                    <a:bodyPr/>
                    <a:lstStyle/>
                    <a:p>
                      <a:r>
                        <a:rPr lang="es-ES" baseline="0" dirty="0" smtClean="0"/>
                        <a:t>     </a:t>
                      </a:r>
                      <a:r>
                        <a:rPr lang="es-ES" dirty="0" smtClean="0"/>
                        <a:t>    8,3%</a:t>
                      </a:r>
                      <a:endParaRPr lang="es-ES" dirty="0"/>
                    </a:p>
                  </a:txBody>
                  <a:tcPr/>
                </a:tc>
                <a:tc>
                  <a:txBody>
                    <a:bodyPr/>
                    <a:lstStyle/>
                    <a:p>
                      <a:r>
                        <a:rPr lang="es-ES" dirty="0" smtClean="0"/>
                        <a:t>7,3%</a:t>
                      </a:r>
                      <a:endParaRPr lang="es-ES" dirty="0"/>
                    </a:p>
                  </a:txBody>
                  <a:tcPr/>
                </a:tc>
                <a:extLst>
                  <a:ext uri="{0D108BD9-81ED-4DB2-BD59-A6C34878D82A}">
                    <a16:rowId xmlns:a16="http://schemas.microsoft.com/office/drawing/2014/main" val="2525028738"/>
                  </a:ext>
                </a:extLst>
              </a:tr>
              <a:tr h="370840">
                <a:tc>
                  <a:txBody>
                    <a:bodyPr/>
                    <a:lstStyle/>
                    <a:p>
                      <a:r>
                        <a:rPr lang="es-ES" dirty="0" smtClean="0"/>
                        <a:t>15,000</a:t>
                      </a:r>
                      <a:endParaRPr lang="es-ES" dirty="0"/>
                    </a:p>
                  </a:txBody>
                  <a:tcPr/>
                </a:tc>
                <a:tc>
                  <a:txBody>
                    <a:bodyPr/>
                    <a:lstStyle/>
                    <a:p>
                      <a:r>
                        <a:rPr lang="es-ES" dirty="0" smtClean="0"/>
                        <a:t>30,000</a:t>
                      </a:r>
                      <a:endParaRPr lang="es-ES" dirty="0"/>
                    </a:p>
                  </a:txBody>
                  <a:tcPr/>
                </a:tc>
                <a:tc>
                  <a:txBody>
                    <a:bodyPr/>
                    <a:lstStyle/>
                    <a:p>
                      <a:r>
                        <a:rPr lang="es-ES" dirty="0" smtClean="0"/>
                        <a:t>7,8%     DESAPARECE</a:t>
                      </a:r>
                      <a:endParaRPr lang="es-ES" dirty="0"/>
                    </a:p>
                  </a:txBody>
                  <a:tcPr/>
                </a:tc>
                <a:tc>
                  <a:txBody>
                    <a:bodyPr/>
                    <a:lstStyle/>
                    <a:p>
                      <a:r>
                        <a:rPr lang="es-ES" dirty="0" smtClean="0"/>
                        <a:t>12%</a:t>
                      </a:r>
                      <a:endParaRPr lang="es-ES" dirty="0"/>
                    </a:p>
                  </a:txBody>
                  <a:tcPr/>
                </a:tc>
                <a:extLst>
                  <a:ext uri="{0D108BD9-81ED-4DB2-BD59-A6C34878D82A}">
                    <a16:rowId xmlns:a16="http://schemas.microsoft.com/office/drawing/2014/main" val="1205175966"/>
                  </a:ext>
                </a:extLst>
              </a:tr>
              <a:tr h="370840">
                <a:tc>
                  <a:txBody>
                    <a:bodyPr/>
                    <a:lstStyle/>
                    <a:p>
                      <a:r>
                        <a:rPr lang="es-ES" dirty="0" smtClean="0"/>
                        <a:t>30,000</a:t>
                      </a:r>
                      <a:endParaRPr lang="es-ES" dirty="0"/>
                    </a:p>
                  </a:txBody>
                  <a:tcPr/>
                </a:tc>
                <a:tc>
                  <a:txBody>
                    <a:bodyPr/>
                    <a:lstStyle/>
                    <a:p>
                      <a:r>
                        <a:rPr lang="es-ES" dirty="0" smtClean="0"/>
                        <a:t>100,000</a:t>
                      </a:r>
                      <a:endParaRPr lang="es-ES" dirty="0"/>
                    </a:p>
                  </a:txBody>
                  <a:tcPr/>
                </a:tc>
                <a:tc>
                  <a:txBody>
                    <a:bodyPr/>
                    <a:lstStyle/>
                    <a:p>
                      <a:r>
                        <a:rPr lang="es-ES" dirty="0" smtClean="0"/>
                        <a:t>8,3%     DE</a:t>
                      </a:r>
                      <a:r>
                        <a:rPr lang="es-ES" baseline="0" dirty="0" smtClean="0"/>
                        <a:t>SAPARECE</a:t>
                      </a:r>
                      <a:endParaRPr lang="es-ES" dirty="0"/>
                    </a:p>
                  </a:txBody>
                  <a:tcPr/>
                </a:tc>
                <a:tc>
                  <a:txBody>
                    <a:bodyPr/>
                    <a:lstStyle/>
                    <a:p>
                      <a:r>
                        <a:rPr lang="es-ES" dirty="0" smtClean="0"/>
                        <a:t>14,5%</a:t>
                      </a:r>
                      <a:endParaRPr lang="es-ES" dirty="0"/>
                    </a:p>
                  </a:txBody>
                  <a:tcPr/>
                </a:tc>
                <a:extLst>
                  <a:ext uri="{0D108BD9-81ED-4DB2-BD59-A6C34878D82A}">
                    <a16:rowId xmlns:a16="http://schemas.microsoft.com/office/drawing/2014/main" val="2960791859"/>
                  </a:ext>
                </a:extLst>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3091338468"/>
                  </a:ext>
                </a:extLst>
              </a:tr>
            </a:tbl>
          </a:graphicData>
        </a:graphic>
      </p:graphicFrame>
      <p:sp>
        <p:nvSpPr>
          <p:cNvPr id="6" name="CuadroTexto 5"/>
          <p:cNvSpPr txBox="1"/>
          <p:nvPr/>
        </p:nvSpPr>
        <p:spPr>
          <a:xfrm>
            <a:off x="838200" y="1363287"/>
            <a:ext cx="7740535" cy="369332"/>
          </a:xfrm>
          <a:prstGeom prst="rect">
            <a:avLst/>
          </a:prstGeom>
          <a:noFill/>
        </p:spPr>
        <p:txBody>
          <a:bodyPr wrap="square" rtlCol="0">
            <a:spAutoFit/>
          </a:bodyPr>
          <a:lstStyle/>
          <a:p>
            <a:r>
              <a:rPr lang="es-ES" dirty="0" smtClean="0"/>
              <a:t>GRUPO 3, SERVICIOS PROFESIONALES, DE CONSULTORIA</a:t>
            </a:r>
            <a:endParaRPr lang="es-ES" dirty="0"/>
          </a:p>
        </p:txBody>
      </p:sp>
    </p:spTree>
    <p:extLst>
      <p:ext uri="{BB962C8B-B14F-4D97-AF65-F5344CB8AC3E}">
        <p14:creationId xmlns:p14="http://schemas.microsoft.com/office/powerpoint/2010/main" val="1999634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1131"/>
            <a:ext cx="10515600" cy="732155"/>
          </a:xfrm>
        </p:spPr>
        <p:txBody>
          <a:bodyPr>
            <a:normAutofit/>
          </a:bodyPr>
          <a:lstStyle/>
          <a:p>
            <a:pPr algn="ctr"/>
            <a:r>
              <a:rPr lang="es-ES" sz="3200" b="1" dirty="0" smtClean="0"/>
              <a:t>REFORMA TRIBUTARIA –REGIMEN SIMPLE</a:t>
            </a:r>
            <a:endParaRPr lang="es-ES" sz="32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28876454"/>
              </p:ext>
            </p:extLst>
          </p:nvPr>
        </p:nvGraphicFramePr>
        <p:xfrm>
          <a:off x="838200" y="3263727"/>
          <a:ext cx="10515600" cy="2494280"/>
        </p:xfrm>
        <a:graphic>
          <a:graphicData uri="http://schemas.openxmlformats.org/drawingml/2006/table">
            <a:tbl>
              <a:tblPr firstRow="1" bandRow="1">
                <a:tableStyleId>{5C22544A-7EE6-4342-B048-85BDC9FD1C3A}</a:tableStyleId>
              </a:tblPr>
              <a:tblGrid>
                <a:gridCol w="2570018">
                  <a:extLst>
                    <a:ext uri="{9D8B030D-6E8A-4147-A177-3AD203B41FA5}">
                      <a16:colId xmlns:a16="http://schemas.microsoft.com/office/drawing/2014/main" val="311561941"/>
                    </a:ext>
                  </a:extLst>
                </a:gridCol>
                <a:gridCol w="2687782">
                  <a:extLst>
                    <a:ext uri="{9D8B030D-6E8A-4147-A177-3AD203B41FA5}">
                      <a16:colId xmlns:a16="http://schemas.microsoft.com/office/drawing/2014/main" val="2003065270"/>
                    </a:ext>
                  </a:extLst>
                </a:gridCol>
                <a:gridCol w="2628900">
                  <a:extLst>
                    <a:ext uri="{9D8B030D-6E8A-4147-A177-3AD203B41FA5}">
                      <a16:colId xmlns:a16="http://schemas.microsoft.com/office/drawing/2014/main" val="3027826409"/>
                    </a:ext>
                  </a:extLst>
                </a:gridCol>
                <a:gridCol w="2628900">
                  <a:extLst>
                    <a:ext uri="{9D8B030D-6E8A-4147-A177-3AD203B41FA5}">
                      <a16:colId xmlns:a16="http://schemas.microsoft.com/office/drawing/2014/main" val="3968844065"/>
                    </a:ext>
                  </a:extLst>
                </a:gridCol>
              </a:tblGrid>
              <a:tr h="370840">
                <a:tc>
                  <a:txBody>
                    <a:bodyPr/>
                    <a:lstStyle/>
                    <a:p>
                      <a:pPr algn="ctr"/>
                      <a:r>
                        <a:rPr lang="es-ES" dirty="0" smtClean="0"/>
                        <a:t>RANGO</a:t>
                      </a:r>
                      <a:endParaRPr lang="es-E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RANGO</a:t>
                      </a:r>
                    </a:p>
                    <a:p>
                      <a:pPr algn="ctr"/>
                      <a:endParaRPr lang="es-ES" dirty="0"/>
                    </a:p>
                  </a:txBody>
                  <a:tcPr anchor="ctr"/>
                </a:tc>
                <a:tc>
                  <a:txBody>
                    <a:bodyPr/>
                    <a:lstStyle/>
                    <a:p>
                      <a:r>
                        <a:rPr lang="es-ES" dirty="0" smtClean="0"/>
                        <a:t>TASA PROPUESTA</a:t>
                      </a:r>
                      <a:endParaRPr lang="es-ES" dirty="0"/>
                    </a:p>
                  </a:txBody>
                  <a:tcPr/>
                </a:tc>
                <a:tc>
                  <a:txBody>
                    <a:bodyPr/>
                    <a:lstStyle/>
                    <a:p>
                      <a:r>
                        <a:rPr lang="es-ES" dirty="0" smtClean="0"/>
                        <a:t>TASA ACTUAL</a:t>
                      </a:r>
                      <a:endParaRPr lang="es-ES" dirty="0"/>
                    </a:p>
                  </a:txBody>
                  <a:tcPr/>
                </a:tc>
                <a:extLst>
                  <a:ext uri="{0D108BD9-81ED-4DB2-BD59-A6C34878D82A}">
                    <a16:rowId xmlns:a16="http://schemas.microsoft.com/office/drawing/2014/main" val="1760182469"/>
                  </a:ext>
                </a:extLst>
              </a:tr>
              <a:tr h="370840">
                <a:tc>
                  <a:txBody>
                    <a:bodyPr/>
                    <a:lstStyle/>
                    <a:p>
                      <a:r>
                        <a:rPr lang="es-ES" dirty="0" smtClean="0"/>
                        <a:t>0</a:t>
                      </a:r>
                      <a:endParaRPr lang="es-ES" dirty="0"/>
                    </a:p>
                  </a:txBody>
                  <a:tcPr/>
                </a:tc>
                <a:tc>
                  <a:txBody>
                    <a:bodyPr/>
                    <a:lstStyle/>
                    <a:p>
                      <a:r>
                        <a:rPr lang="es-ES" dirty="0" smtClean="0"/>
                        <a:t>6,000</a:t>
                      </a:r>
                      <a:endParaRPr lang="es-ES" dirty="0"/>
                    </a:p>
                  </a:txBody>
                  <a:tcPr/>
                </a:tc>
                <a:tc>
                  <a:txBody>
                    <a:bodyPr/>
                    <a:lstStyle/>
                    <a:p>
                      <a:r>
                        <a:rPr lang="es-ES" dirty="0" smtClean="0"/>
                        <a:t>     3,7%</a:t>
                      </a:r>
                      <a:endParaRPr lang="es-ES" dirty="0"/>
                    </a:p>
                  </a:txBody>
                  <a:tcPr/>
                </a:tc>
                <a:tc>
                  <a:txBody>
                    <a:bodyPr/>
                    <a:lstStyle/>
                    <a:p>
                      <a:r>
                        <a:rPr lang="es-ES" dirty="0" smtClean="0"/>
                        <a:t>NO</a:t>
                      </a:r>
                      <a:r>
                        <a:rPr lang="es-ES" baseline="0" dirty="0" smtClean="0"/>
                        <a:t> EXISTE</a:t>
                      </a:r>
                      <a:endParaRPr lang="es-ES" dirty="0"/>
                    </a:p>
                  </a:txBody>
                  <a:tcPr/>
                </a:tc>
                <a:extLst>
                  <a:ext uri="{0D108BD9-81ED-4DB2-BD59-A6C34878D82A}">
                    <a16:rowId xmlns:a16="http://schemas.microsoft.com/office/drawing/2014/main" val="178450051"/>
                  </a:ext>
                </a:extLst>
              </a:tr>
              <a:tr h="370840">
                <a:tc>
                  <a:txBody>
                    <a:bodyPr/>
                    <a:lstStyle/>
                    <a:p>
                      <a:r>
                        <a:rPr lang="es-ES" dirty="0" smtClean="0"/>
                        <a:t>6,000</a:t>
                      </a:r>
                      <a:endParaRPr lang="es-ES" dirty="0"/>
                    </a:p>
                  </a:txBody>
                  <a:tcPr/>
                </a:tc>
                <a:tc>
                  <a:txBody>
                    <a:bodyPr/>
                    <a:lstStyle/>
                    <a:p>
                      <a:r>
                        <a:rPr lang="es-ES" dirty="0" smtClean="0"/>
                        <a:t>15,000</a:t>
                      </a:r>
                      <a:endParaRPr lang="es-ES" dirty="0"/>
                    </a:p>
                  </a:txBody>
                  <a:tcPr/>
                </a:tc>
                <a:tc>
                  <a:txBody>
                    <a:bodyPr/>
                    <a:lstStyle/>
                    <a:p>
                      <a:r>
                        <a:rPr lang="es-ES" baseline="0" dirty="0" smtClean="0"/>
                        <a:t>   </a:t>
                      </a:r>
                      <a:r>
                        <a:rPr lang="es-ES" dirty="0" smtClean="0"/>
                        <a:t>     5%</a:t>
                      </a:r>
                      <a:endParaRPr lang="es-ES" dirty="0"/>
                    </a:p>
                  </a:txBody>
                  <a:tcPr/>
                </a:tc>
                <a:tc>
                  <a:txBody>
                    <a:bodyPr/>
                    <a:lstStyle/>
                    <a:p>
                      <a:endParaRPr lang="es-ES" dirty="0"/>
                    </a:p>
                  </a:txBody>
                  <a:tcPr/>
                </a:tc>
                <a:extLst>
                  <a:ext uri="{0D108BD9-81ED-4DB2-BD59-A6C34878D82A}">
                    <a16:rowId xmlns:a16="http://schemas.microsoft.com/office/drawing/2014/main" val="2525028738"/>
                  </a:ext>
                </a:extLst>
              </a:tr>
              <a:tr h="370840">
                <a:tc>
                  <a:txBody>
                    <a:bodyPr/>
                    <a:lstStyle/>
                    <a:p>
                      <a:r>
                        <a:rPr lang="es-ES" dirty="0" smtClean="0"/>
                        <a:t>15,000</a:t>
                      </a:r>
                      <a:endParaRPr lang="es-ES" dirty="0"/>
                    </a:p>
                  </a:txBody>
                  <a:tcPr/>
                </a:tc>
                <a:tc>
                  <a:txBody>
                    <a:bodyPr/>
                    <a:lstStyle/>
                    <a:p>
                      <a:r>
                        <a:rPr lang="es-ES" dirty="0" smtClean="0"/>
                        <a:t>30,000</a:t>
                      </a:r>
                      <a:endParaRPr lang="es-ES" dirty="0"/>
                    </a:p>
                  </a:txBody>
                  <a:tcPr/>
                </a:tc>
                <a:tc>
                  <a:txBody>
                    <a:bodyPr/>
                    <a:lstStyle/>
                    <a:p>
                      <a:r>
                        <a:rPr lang="es-ES" baseline="0" dirty="0" smtClean="0"/>
                        <a:t>  </a:t>
                      </a:r>
                      <a:r>
                        <a:rPr lang="es-ES" dirty="0" smtClean="0"/>
                        <a:t>      5,4%</a:t>
                      </a:r>
                      <a:endParaRPr lang="es-ES" dirty="0"/>
                    </a:p>
                  </a:txBody>
                  <a:tcPr/>
                </a:tc>
                <a:tc>
                  <a:txBody>
                    <a:bodyPr/>
                    <a:lstStyle/>
                    <a:p>
                      <a:endParaRPr lang="es-ES" dirty="0"/>
                    </a:p>
                  </a:txBody>
                  <a:tcPr/>
                </a:tc>
                <a:extLst>
                  <a:ext uri="{0D108BD9-81ED-4DB2-BD59-A6C34878D82A}">
                    <a16:rowId xmlns:a16="http://schemas.microsoft.com/office/drawing/2014/main" val="1205175966"/>
                  </a:ext>
                </a:extLst>
              </a:tr>
              <a:tr h="370840">
                <a:tc>
                  <a:txBody>
                    <a:bodyPr/>
                    <a:lstStyle/>
                    <a:p>
                      <a:r>
                        <a:rPr lang="es-ES" dirty="0" smtClean="0"/>
                        <a:t>30,000</a:t>
                      </a:r>
                      <a:endParaRPr lang="es-ES" dirty="0"/>
                    </a:p>
                  </a:txBody>
                  <a:tcPr/>
                </a:tc>
                <a:tc>
                  <a:txBody>
                    <a:bodyPr/>
                    <a:lstStyle/>
                    <a:p>
                      <a:r>
                        <a:rPr lang="es-ES" dirty="0" smtClean="0"/>
                        <a:t>100,000</a:t>
                      </a:r>
                      <a:endParaRPr lang="es-ES" dirty="0"/>
                    </a:p>
                  </a:txBody>
                  <a:tcPr/>
                </a:tc>
                <a:tc>
                  <a:txBody>
                    <a:bodyPr/>
                    <a:lstStyle/>
                    <a:p>
                      <a:r>
                        <a:rPr lang="es-ES" baseline="0" dirty="0" smtClean="0"/>
                        <a:t> </a:t>
                      </a:r>
                      <a:r>
                        <a:rPr lang="es-ES" dirty="0" smtClean="0"/>
                        <a:t>       5,9%</a:t>
                      </a:r>
                      <a:endParaRPr lang="es-ES" dirty="0"/>
                    </a:p>
                  </a:txBody>
                  <a:tcPr/>
                </a:tc>
                <a:tc>
                  <a:txBody>
                    <a:bodyPr/>
                    <a:lstStyle/>
                    <a:p>
                      <a:endParaRPr lang="es-ES" dirty="0"/>
                    </a:p>
                  </a:txBody>
                  <a:tcPr/>
                </a:tc>
                <a:extLst>
                  <a:ext uri="{0D108BD9-81ED-4DB2-BD59-A6C34878D82A}">
                    <a16:rowId xmlns:a16="http://schemas.microsoft.com/office/drawing/2014/main" val="2960791859"/>
                  </a:ext>
                </a:extLst>
              </a:tr>
              <a:tr h="370840">
                <a:tc>
                  <a:txBody>
                    <a:bodyPr/>
                    <a:lstStyle/>
                    <a:p>
                      <a:endParaRPr lang="es-ES"/>
                    </a:p>
                  </a:txBody>
                  <a:tcPr/>
                </a:tc>
                <a:tc>
                  <a:txBody>
                    <a:bodyPr/>
                    <a:lstStyle/>
                    <a:p>
                      <a:endParaRPr lang="es-ES" dirty="0"/>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3091338468"/>
                  </a:ext>
                </a:extLst>
              </a:tr>
            </a:tbl>
          </a:graphicData>
        </a:graphic>
      </p:graphicFrame>
      <p:sp>
        <p:nvSpPr>
          <p:cNvPr id="6" name="CuadroTexto 5"/>
          <p:cNvSpPr txBox="1"/>
          <p:nvPr/>
        </p:nvSpPr>
        <p:spPr>
          <a:xfrm>
            <a:off x="838200" y="1990341"/>
            <a:ext cx="8729749" cy="646331"/>
          </a:xfrm>
          <a:prstGeom prst="rect">
            <a:avLst/>
          </a:prstGeom>
          <a:noFill/>
        </p:spPr>
        <p:txBody>
          <a:bodyPr wrap="square" rtlCol="0">
            <a:spAutoFit/>
          </a:bodyPr>
          <a:lstStyle/>
          <a:p>
            <a:r>
              <a:rPr lang="es-ES" dirty="0" smtClean="0"/>
              <a:t>GRUPO 5, EDUCACIÓN Y ACTIVIDADES DE ATENCIÓN DE LA SALUD HUMANA Y ASITENCIA SOCIAL</a:t>
            </a:r>
            <a:endParaRPr lang="es-ES" dirty="0"/>
          </a:p>
        </p:txBody>
      </p:sp>
    </p:spTree>
    <p:extLst>
      <p:ext uri="{BB962C8B-B14F-4D97-AF65-F5344CB8AC3E}">
        <p14:creationId xmlns:p14="http://schemas.microsoft.com/office/powerpoint/2010/main" val="663869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LEYES ESPECIALES-SISTEMAS DE PLANEACIÓN TRIBUTARIA</a:t>
            </a:r>
            <a:endParaRPr lang="en-GB" dirty="0"/>
          </a:p>
        </p:txBody>
      </p:sp>
      <p:sp>
        <p:nvSpPr>
          <p:cNvPr id="3" name="Marcador de contenido 2"/>
          <p:cNvSpPr>
            <a:spLocks noGrp="1"/>
          </p:cNvSpPr>
          <p:nvPr>
            <p:ph idx="1"/>
          </p:nvPr>
        </p:nvSpPr>
        <p:spPr>
          <a:xfrm>
            <a:off x="677334" y="2865983"/>
            <a:ext cx="8596668" cy="2254657"/>
          </a:xfrm>
        </p:spPr>
        <p:txBody>
          <a:bodyPr/>
          <a:lstStyle/>
          <a:p>
            <a:r>
              <a:rPr lang="es-CO" dirty="0" smtClean="0"/>
              <a:t>LEY ZOMAC</a:t>
            </a:r>
          </a:p>
          <a:p>
            <a:r>
              <a:rPr lang="es-CO" dirty="0" smtClean="0"/>
              <a:t>LEY AGRO INDUSTRIA</a:t>
            </a:r>
          </a:p>
          <a:p>
            <a:r>
              <a:rPr lang="es-CO" dirty="0" smtClean="0"/>
              <a:t>LEY ZESE.</a:t>
            </a:r>
          </a:p>
          <a:p>
            <a:r>
              <a:rPr lang="es-CO" dirty="0" smtClean="0"/>
              <a:t>RENTAS EXENTAS ECONOMIA NARANJA, Y TURISMO</a:t>
            </a:r>
            <a:endParaRPr lang="en-GB" dirty="0"/>
          </a:p>
        </p:txBody>
      </p:sp>
    </p:spTree>
    <p:extLst>
      <p:ext uri="{BB962C8B-B14F-4D97-AF65-F5344CB8AC3E}">
        <p14:creationId xmlns:p14="http://schemas.microsoft.com/office/powerpoint/2010/main" val="3121928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0662" name="Diagrama de flujo: conector 1"/>
          <p:cNvSpPr>
            <a:spLocks noChangeArrowheads="1"/>
          </p:cNvSpPr>
          <p:nvPr/>
        </p:nvSpPr>
        <p:spPr bwMode="auto">
          <a:xfrm>
            <a:off x="397565" y="427991"/>
            <a:ext cx="11025809" cy="6012565"/>
          </a:xfrm>
          <a:prstGeom prst="flowChartConnecto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lgn="ctr">
            <a:solidFill>
              <a:srgbClr val="A50021"/>
            </a:solidFill>
            <a:round/>
            <a:headEnd type="none" w="sm" len="sm"/>
            <a:tailEnd type="none" w="sm" len="sm"/>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O" altLang="es-CO" sz="1800">
              <a:solidFill>
                <a:schemeClr val="bg1"/>
              </a:solidFill>
            </a:endParaRPr>
          </a:p>
        </p:txBody>
      </p:sp>
      <p:sp>
        <p:nvSpPr>
          <p:cNvPr id="70665" name="Text Box 1033"/>
          <p:cNvSpPr txBox="1">
            <a:spLocks noChangeArrowheads="1"/>
          </p:cNvSpPr>
          <p:nvPr/>
        </p:nvSpPr>
        <p:spPr bwMode="auto">
          <a:xfrm>
            <a:off x="2093844" y="628200"/>
            <a:ext cx="5075581"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600" b="1" dirty="0">
                <a:solidFill>
                  <a:srgbClr val="002060"/>
                </a:solidFill>
                <a:latin typeface="Trebuchet MS" panose="020B0603020202020204" pitchFamily="34" charset="0"/>
              </a:rPr>
              <a:t>FIDEICOMISO CIVIL</a:t>
            </a:r>
          </a:p>
          <a:p>
            <a:pPr marL="285750" indent="-285750">
              <a:spcBef>
                <a:spcPct val="50000"/>
              </a:spcBef>
            </a:pPr>
            <a:r>
              <a:rPr lang="es-MX" altLang="es-CO" sz="1400" b="1" dirty="0">
                <a:solidFill>
                  <a:srgbClr val="002060"/>
                </a:solidFill>
                <a:latin typeface="Trebuchet MS" panose="020B0603020202020204" pitchFamily="34" charset="0"/>
              </a:rPr>
              <a:t>Transferencia posterior al cumplimiento de condición.</a:t>
            </a:r>
          </a:p>
          <a:p>
            <a:pPr marL="285750" indent="-285750">
              <a:spcBef>
                <a:spcPct val="50000"/>
              </a:spcBef>
            </a:pPr>
            <a:r>
              <a:rPr lang="es-MX" altLang="es-CO" sz="1400" b="1" dirty="0">
                <a:solidFill>
                  <a:srgbClr val="002060"/>
                </a:solidFill>
                <a:latin typeface="Trebuchet MS" panose="020B0603020202020204" pitchFamily="34" charset="0"/>
              </a:rPr>
              <a:t>Protección patrimonio familiar.  El bien queda limitado y no puede ser transado, ni embargado.</a:t>
            </a:r>
          </a:p>
          <a:p>
            <a:pPr marL="285750" indent="-285750">
              <a:spcBef>
                <a:spcPct val="50000"/>
              </a:spcBef>
            </a:pPr>
            <a:r>
              <a:rPr lang="es-MX" altLang="es-CO" sz="1400" b="1" dirty="0">
                <a:solidFill>
                  <a:srgbClr val="002060"/>
                </a:solidFill>
                <a:latin typeface="Trebuchet MS" panose="020B0603020202020204" pitchFamily="34" charset="0"/>
              </a:rPr>
              <a:t>Traspaso programado de bienes sin sucesión.</a:t>
            </a:r>
          </a:p>
          <a:p>
            <a:pPr marL="285750" indent="-285750">
              <a:spcBef>
                <a:spcPct val="50000"/>
              </a:spcBef>
            </a:pPr>
            <a:r>
              <a:rPr lang="es-MX" altLang="es-CO" sz="1400" b="1" dirty="0">
                <a:solidFill>
                  <a:srgbClr val="002060"/>
                </a:solidFill>
                <a:latin typeface="Trebuchet MS" panose="020B0603020202020204" pitchFamily="34" charset="0"/>
              </a:rPr>
              <a:t>Puede ser a título gratuito y oneroso.</a:t>
            </a:r>
          </a:p>
          <a:p>
            <a:pPr marL="285750" indent="-285750">
              <a:spcBef>
                <a:spcPct val="50000"/>
              </a:spcBef>
            </a:pPr>
            <a:r>
              <a:rPr lang="es-MX" altLang="es-CO" sz="1400" b="1" dirty="0">
                <a:solidFill>
                  <a:srgbClr val="002060"/>
                </a:solidFill>
                <a:latin typeface="Trebuchet MS" panose="020B0603020202020204" pitchFamily="34" charset="0"/>
              </a:rPr>
              <a:t>Usufructuario y fideicomisario pueden ser diferentes.</a:t>
            </a:r>
          </a:p>
          <a:p>
            <a:pPr marL="285750" indent="-285750">
              <a:spcBef>
                <a:spcPct val="50000"/>
              </a:spcBef>
            </a:pPr>
            <a:r>
              <a:rPr lang="es-MX" altLang="es-CO" sz="1400" b="1" dirty="0">
                <a:solidFill>
                  <a:srgbClr val="002060"/>
                </a:solidFill>
                <a:latin typeface="Trebuchet MS" panose="020B0603020202020204" pitchFamily="34" charset="0"/>
              </a:rPr>
              <a:t>Puede haber varios fiduciarios y varios fideicomisarios.</a:t>
            </a:r>
          </a:p>
          <a:p>
            <a:pPr marL="285750" indent="-285750">
              <a:spcBef>
                <a:spcPct val="50000"/>
              </a:spcBef>
            </a:pPr>
            <a:r>
              <a:rPr lang="es-MX" altLang="es-CO" sz="1400" b="1" dirty="0">
                <a:solidFill>
                  <a:srgbClr val="002060"/>
                </a:solidFill>
                <a:latin typeface="Trebuchet MS" panose="020B0603020202020204" pitchFamily="34" charset="0"/>
              </a:rPr>
              <a:t>Se constituye por EP o Testamento.</a:t>
            </a:r>
          </a:p>
        </p:txBody>
      </p:sp>
      <p:sp>
        <p:nvSpPr>
          <p:cNvPr id="13" name="Text Box 1033">
            <a:extLst>
              <a:ext uri="{FF2B5EF4-FFF2-40B4-BE49-F238E27FC236}">
                <a16:creationId xmlns:a16="http://schemas.microsoft.com/office/drawing/2014/main" id="{0F9E6030-BE23-49CC-977D-B7FC662FFCA1}"/>
              </a:ext>
            </a:extLst>
          </p:cNvPr>
          <p:cNvSpPr txBox="1">
            <a:spLocks noChangeArrowheads="1"/>
          </p:cNvSpPr>
          <p:nvPr/>
        </p:nvSpPr>
        <p:spPr bwMode="auto">
          <a:xfrm>
            <a:off x="7566990" y="89437"/>
            <a:ext cx="364217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s-MX" altLang="es-CO" sz="1600" b="1" dirty="0">
                <a:solidFill>
                  <a:srgbClr val="002060"/>
                </a:solidFill>
                <a:latin typeface="Trebuchet MS" panose="020B0603020202020204" pitchFamily="34" charset="0"/>
              </a:rPr>
              <a:t>FORMAS DE TRANSFERIR LOS BIENES</a:t>
            </a:r>
          </a:p>
        </p:txBody>
      </p:sp>
      <p:sp>
        <p:nvSpPr>
          <p:cNvPr id="14" name="Text Box 1033">
            <a:extLst>
              <a:ext uri="{FF2B5EF4-FFF2-40B4-BE49-F238E27FC236}">
                <a16:creationId xmlns:a16="http://schemas.microsoft.com/office/drawing/2014/main" id="{0A09D99F-05E6-4D7B-B67B-8D3738BF8FC1}"/>
              </a:ext>
            </a:extLst>
          </p:cNvPr>
          <p:cNvSpPr txBox="1">
            <a:spLocks noChangeArrowheads="1"/>
          </p:cNvSpPr>
          <p:nvPr/>
        </p:nvSpPr>
        <p:spPr bwMode="auto">
          <a:xfrm>
            <a:off x="7158348" y="1559224"/>
            <a:ext cx="2939808"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MX" altLang="es-CO" sz="1400" b="1" dirty="0">
                <a:latin typeface="Trebuchet MS" panose="020B0603020202020204" pitchFamily="34" charset="0"/>
              </a:rPr>
              <a:t>Código Civil Art. 793 a 803</a:t>
            </a:r>
          </a:p>
          <a:p>
            <a:pPr eaLnBrk="1" hangingPunct="1">
              <a:spcBef>
                <a:spcPct val="50000"/>
              </a:spcBef>
              <a:buFontTx/>
              <a:buNone/>
            </a:pPr>
            <a:r>
              <a:rPr lang="es-MX" altLang="es-CO" sz="1400" b="1" dirty="0">
                <a:latin typeface="Trebuchet MS" panose="020B0603020202020204" pitchFamily="34" charset="0"/>
              </a:rPr>
              <a:t>Cod. </a:t>
            </a:r>
            <a:r>
              <a:rPr lang="es-MX" altLang="es-CO" sz="1400" b="1" dirty="0" err="1">
                <a:latin typeface="Trebuchet MS" panose="020B0603020202020204" pitchFamily="34" charset="0"/>
              </a:rPr>
              <a:t>Ccio</a:t>
            </a:r>
            <a:r>
              <a:rPr lang="es-MX" altLang="es-CO" sz="1400" b="1" dirty="0">
                <a:latin typeface="Trebuchet MS" panose="020B0603020202020204" pitchFamily="34" charset="0"/>
              </a:rPr>
              <a:t>. Art. 1233</a:t>
            </a:r>
          </a:p>
          <a:p>
            <a:pPr eaLnBrk="1" hangingPunct="1">
              <a:spcBef>
                <a:spcPct val="50000"/>
              </a:spcBef>
              <a:buFontTx/>
              <a:buNone/>
            </a:pPr>
            <a:r>
              <a:rPr lang="es-MX" altLang="es-CO" sz="1400" b="1" dirty="0">
                <a:latin typeface="Trebuchet MS" panose="020B0603020202020204" pitchFamily="34" charset="0"/>
              </a:rPr>
              <a:t>Estatuto T. Art. 271-1, 102, 300</a:t>
            </a:r>
          </a:p>
        </p:txBody>
      </p:sp>
      <p:sp>
        <p:nvSpPr>
          <p:cNvPr id="11" name="Text Box 1033">
            <a:extLst>
              <a:ext uri="{FF2B5EF4-FFF2-40B4-BE49-F238E27FC236}">
                <a16:creationId xmlns:a16="http://schemas.microsoft.com/office/drawing/2014/main" id="{B7C1F236-8342-4AB3-BDBE-8BE0F1422702}"/>
              </a:ext>
            </a:extLst>
          </p:cNvPr>
          <p:cNvSpPr txBox="1">
            <a:spLocks noChangeArrowheads="1"/>
          </p:cNvSpPr>
          <p:nvPr/>
        </p:nvSpPr>
        <p:spPr bwMode="auto">
          <a:xfrm>
            <a:off x="4724250" y="3560552"/>
            <a:ext cx="5075580"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50000"/>
              </a:spcBef>
              <a:buFont typeface="Arial" panose="020B0604020202020204" pitchFamily="34" charset="0"/>
              <a:buChar char="•"/>
            </a:pPr>
            <a:r>
              <a:rPr lang="es-MX" altLang="es-CO" sz="1400" b="1" dirty="0">
                <a:latin typeface="Trebuchet MS" panose="020B0603020202020204" pitchFamily="34" charset="0"/>
              </a:rPr>
              <a:t>El bien es declarado por el Fiduciante hasta que se cumpla la condición de restitución al beneficiario.</a:t>
            </a:r>
          </a:p>
          <a:p>
            <a:pPr marL="285750" indent="-285750" eaLnBrk="1" hangingPunct="1">
              <a:spcBef>
                <a:spcPct val="50000"/>
              </a:spcBef>
              <a:buFont typeface="Arial" panose="020B0604020202020204" pitchFamily="34" charset="0"/>
              <a:buChar char="•"/>
            </a:pPr>
            <a:r>
              <a:rPr lang="es-MX" altLang="es-CO" sz="1400" b="1" dirty="0">
                <a:latin typeface="Trebuchet MS" panose="020B0603020202020204" pitchFamily="34" charset="0"/>
              </a:rPr>
              <a:t>Si es a título gratuito, genera Ganancia Ocasional a tarifa general.</a:t>
            </a:r>
          </a:p>
          <a:p>
            <a:pPr marL="285750" indent="-285750" eaLnBrk="1" hangingPunct="1">
              <a:spcBef>
                <a:spcPct val="50000"/>
              </a:spcBef>
              <a:buFont typeface="Arial" panose="020B0604020202020204" pitchFamily="34" charset="0"/>
              <a:buChar char="•"/>
            </a:pPr>
            <a:r>
              <a:rPr lang="es-MX" altLang="es-CO" sz="1400" b="1" dirty="0">
                <a:latin typeface="Trebuchet MS" panose="020B0603020202020204" pitchFamily="34" charset="0"/>
              </a:rPr>
              <a:t>Si es a título oneroso, genera impuesto a la renta y/o ganancia ocasional de acuerdo al tiempo de posesión.</a:t>
            </a:r>
          </a:p>
          <a:p>
            <a:pPr marL="285750" indent="-285750" eaLnBrk="1" hangingPunct="1">
              <a:spcBef>
                <a:spcPct val="50000"/>
              </a:spcBef>
              <a:buFont typeface="Arial" panose="020B0604020202020204" pitchFamily="34" charset="0"/>
              <a:buChar char="•"/>
            </a:pPr>
            <a:endParaRPr lang="es-MX" altLang="es-CO" sz="1400" b="1" dirty="0">
              <a:latin typeface="Trebuchet MS" panose="020B0603020202020204" pitchFamily="34" charset="0"/>
            </a:endParaRPr>
          </a:p>
        </p:txBody>
      </p:sp>
    </p:spTree>
    <p:extLst>
      <p:ext uri="{BB962C8B-B14F-4D97-AF65-F5344CB8AC3E}">
        <p14:creationId xmlns:p14="http://schemas.microsoft.com/office/powerpoint/2010/main" val="525666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35033"/>
            <a:ext cx="8596668" cy="462742"/>
          </a:xfrm>
        </p:spPr>
        <p:txBody>
          <a:bodyPr>
            <a:noAutofit/>
          </a:bodyPr>
          <a:lstStyle/>
          <a:p>
            <a:pPr algn="ctr"/>
            <a:r>
              <a:rPr lang="es-ES" sz="2800" dirty="0" smtClean="0"/>
              <a:t>ZOMAC</a:t>
            </a:r>
            <a:endParaRPr lang="es-ES" sz="2800" dirty="0"/>
          </a:p>
        </p:txBody>
      </p:sp>
      <p:sp>
        <p:nvSpPr>
          <p:cNvPr id="3" name="Marcador de contenido 2"/>
          <p:cNvSpPr>
            <a:spLocks noGrp="1"/>
          </p:cNvSpPr>
          <p:nvPr>
            <p:ph idx="1"/>
          </p:nvPr>
        </p:nvSpPr>
        <p:spPr>
          <a:xfrm>
            <a:off x="677334" y="1305099"/>
            <a:ext cx="8596668" cy="5361708"/>
          </a:xfrm>
        </p:spPr>
        <p:txBody>
          <a:bodyPr>
            <a:normAutofit fontScale="85000" lnSpcReduction="10000"/>
          </a:bodyPr>
          <a:lstStyle/>
          <a:p>
            <a:pPr algn="just"/>
            <a:r>
              <a:rPr lang="es-ES" b="1" dirty="0" smtClean="0"/>
              <a:t>NORMATIVIDAD</a:t>
            </a:r>
            <a:r>
              <a:rPr lang="es-ES" dirty="0" smtClean="0"/>
              <a:t>: LEY </a:t>
            </a:r>
            <a:r>
              <a:rPr lang="es-ES" dirty="0"/>
              <a:t>1819 </a:t>
            </a:r>
            <a:r>
              <a:rPr lang="es-ES" dirty="0" smtClean="0"/>
              <a:t>DE 2016. ART -DECRETO </a:t>
            </a:r>
            <a:r>
              <a:rPr lang="es-ES" dirty="0"/>
              <a:t>1650 DE OCTUBRE 09 DE </a:t>
            </a:r>
            <a:r>
              <a:rPr lang="es-ES" dirty="0" smtClean="0"/>
              <a:t>2017</a:t>
            </a:r>
          </a:p>
          <a:p>
            <a:pPr algn="just"/>
            <a:r>
              <a:rPr lang="es-ES" b="1" dirty="0"/>
              <a:t>ARTÍCULO 236. DEFINICIONES. </a:t>
            </a:r>
            <a:r>
              <a:rPr lang="es-ES" dirty="0"/>
              <a:t>Únicamente para efectos de lo establecido en la presente Parte, se observarán las siguientes definiciones:</a:t>
            </a:r>
          </a:p>
          <a:p>
            <a:pPr algn="just"/>
            <a:r>
              <a:rPr lang="es-ES" dirty="0"/>
              <a:t>1. </a:t>
            </a:r>
            <a:r>
              <a:rPr lang="es-ES" b="1" dirty="0"/>
              <a:t>Microempresa:</a:t>
            </a:r>
            <a:r>
              <a:rPr lang="es-ES" dirty="0"/>
              <a:t> aquella cuyos activos totales no superan los quinientos uno (501) salarios mínimos mensuales legales vigentes.</a:t>
            </a:r>
          </a:p>
          <a:p>
            <a:pPr algn="just"/>
            <a:r>
              <a:rPr lang="es-ES" dirty="0"/>
              <a:t>2. </a:t>
            </a:r>
            <a:r>
              <a:rPr lang="es-ES" b="1" dirty="0"/>
              <a:t>Pequeña empresa</a:t>
            </a:r>
            <a:r>
              <a:rPr lang="es-ES" dirty="0"/>
              <a:t>: aquella cuyos activos totales son superiores a quinientos uno (501) e inferiores a cinco mil (5.001) salarios mínimos mensuales legales vigentes.</a:t>
            </a:r>
          </a:p>
          <a:p>
            <a:pPr algn="just"/>
            <a:r>
              <a:rPr lang="es-ES" dirty="0"/>
              <a:t>3. </a:t>
            </a:r>
            <a:r>
              <a:rPr lang="es-ES" b="1" dirty="0"/>
              <a:t>Mediana empresa</a:t>
            </a:r>
            <a:r>
              <a:rPr lang="es-ES" dirty="0"/>
              <a:t>: aquella cuyos activos totales son superiores a cinco mil uno (5.001) e inferiores a quince mil (15.000) salarios mínimos mensuales legales vigentes.</a:t>
            </a:r>
          </a:p>
          <a:p>
            <a:pPr algn="just"/>
            <a:r>
              <a:rPr lang="es-ES" dirty="0"/>
              <a:t>4. </a:t>
            </a:r>
            <a:r>
              <a:rPr lang="es-ES" b="1" dirty="0"/>
              <a:t>Grande empresa</a:t>
            </a:r>
            <a:r>
              <a:rPr lang="es-ES" dirty="0"/>
              <a:t>: aquella cuyos activos totales son iguales o superiores a quince mil (15.000) salarios mínimos mensuales legales vigentes.</a:t>
            </a:r>
          </a:p>
          <a:p>
            <a:pPr algn="just"/>
            <a:r>
              <a:rPr lang="es-ES" dirty="0"/>
              <a:t>5. </a:t>
            </a:r>
            <a:r>
              <a:rPr lang="es-ES" b="1" dirty="0"/>
              <a:t>Nuevas sociedades</a:t>
            </a:r>
            <a:r>
              <a:rPr lang="es-ES" dirty="0"/>
              <a:t>: aquellas sociedades que inicien su actividad económica principal a partir de la promulgación de la presente ley. A su vez, se entenderá por inicio de la actividad económica principal la fecha de inscripción en el registro mercantil de la correspondiente Cámara de Comercio, con independencia de que la correspondiente empresa previamente haya operado como empresa informal.</a:t>
            </a:r>
          </a:p>
          <a:p>
            <a:pPr algn="just"/>
            <a:r>
              <a:rPr lang="es-ES" dirty="0"/>
              <a:t>6. </a:t>
            </a:r>
            <a:r>
              <a:rPr lang="es-ES" b="1" dirty="0"/>
              <a:t>ZOMAC:</a:t>
            </a:r>
            <a:r>
              <a:rPr lang="es-ES" dirty="0"/>
              <a:t> son las zonas más afectadas por el conflicto armado. Las ZOMAC están constituidas por el conjunto de municipios que sean considerados como más afectados por el conflicto, definidos para el efecto por el Ministerio de Hacienda, el Departamento Nacional de Planeación y la Agencia de Renovación del Territorio (ART).</a:t>
            </a:r>
          </a:p>
          <a:p>
            <a:endParaRPr lang="es-ES" dirty="0"/>
          </a:p>
        </p:txBody>
      </p:sp>
    </p:spTree>
    <p:extLst>
      <p:ext uri="{BB962C8B-B14F-4D97-AF65-F5344CB8AC3E}">
        <p14:creationId xmlns:p14="http://schemas.microsoft.com/office/powerpoint/2010/main" val="851994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45869"/>
          </a:xfrm>
        </p:spPr>
        <p:txBody>
          <a:bodyPr>
            <a:normAutofit/>
          </a:bodyPr>
          <a:lstStyle/>
          <a:p>
            <a:pPr algn="ctr"/>
            <a:r>
              <a:rPr lang="es-ES" sz="2400" dirty="0" smtClean="0"/>
              <a:t>ZOMAC-TARIFAS</a:t>
            </a:r>
            <a:endParaRPr lang="es-ES" sz="2400" dirty="0"/>
          </a:p>
        </p:txBody>
      </p:sp>
      <p:sp>
        <p:nvSpPr>
          <p:cNvPr id="3" name="Marcador de contenido 2"/>
          <p:cNvSpPr>
            <a:spLocks noGrp="1"/>
          </p:cNvSpPr>
          <p:nvPr>
            <p:ph idx="1"/>
          </p:nvPr>
        </p:nvSpPr>
        <p:spPr>
          <a:xfrm>
            <a:off x="677334" y="1155469"/>
            <a:ext cx="8596668" cy="4885893"/>
          </a:xfrm>
        </p:spPr>
        <p:txBody>
          <a:bodyPr>
            <a:normAutofit fontScale="92500" lnSpcReduction="20000"/>
          </a:bodyPr>
          <a:lstStyle/>
          <a:p>
            <a:r>
              <a:rPr lang="es-ES" b="1" dirty="0"/>
              <a:t>A</a:t>
            </a:r>
            <a:r>
              <a:rPr lang="es-ES" b="1" dirty="0" smtClean="0"/>
              <a:t>RTÍCULO </a:t>
            </a:r>
            <a:r>
              <a:rPr lang="es-ES" b="1" dirty="0"/>
              <a:t>237. RÉGIMEN DE TRIBUTACIÓN DE LAS NUEVAS SOCIEDADES QUE INICIEN ACTIVIDADES EN LAS ZOMAC. </a:t>
            </a:r>
            <a:r>
              <a:rPr lang="es-ES" dirty="0"/>
              <a:t>Las nuevas sociedades, que sean micro, pequeñas, medianas y grandes empresas, que tengan su domicilio principal y desarrollen toda su actividad económica en las </a:t>
            </a:r>
            <a:r>
              <a:rPr lang="es-ES" dirty="0" err="1"/>
              <a:t>Zomac</a:t>
            </a:r>
            <a:r>
              <a:rPr lang="es-ES" dirty="0"/>
              <a:t>, y que cumplan con los montos mínimos de inversión y de generación de empleo que defina el Gobierno nacional, cumplirán las obligaciones tributarias sustantivas correspondientes al impuesto sobre la renta y complementarios, siguiendo los parámetros que se mencionan a continuación:</a:t>
            </a:r>
          </a:p>
          <a:p>
            <a:r>
              <a:rPr lang="es-ES" dirty="0"/>
              <a:t>a) </a:t>
            </a:r>
            <a:r>
              <a:rPr lang="es-ES" b="1" i="1" u="sng" dirty="0"/>
              <a:t>La tarifa del impuesto sobre la renta y complementarios de las nuevas sociedades, que sean micro y pequeñas empresas</a:t>
            </a:r>
            <a:r>
              <a:rPr lang="es-ES" dirty="0"/>
              <a:t>, que inicien sus actividades en las </a:t>
            </a:r>
            <a:r>
              <a:rPr lang="es-ES" dirty="0" err="1"/>
              <a:t>Zomac</a:t>
            </a:r>
            <a:r>
              <a:rPr lang="es-ES" dirty="0"/>
              <a:t> por los años 2017 a 2021 será del 0%; por los años 2022 a 2024 la tarifa será del 25% de la tarifa general del impuesto sobre la renta para personas jurídicas o asimiladas; para los años 2025 a 2027 la tarifa será del 50% de la tarifa general; en adelante tributarán a la tarifa general;</a:t>
            </a:r>
          </a:p>
          <a:p>
            <a:r>
              <a:rPr lang="es-ES" dirty="0"/>
              <a:t>b) </a:t>
            </a:r>
            <a:r>
              <a:rPr lang="es-ES" b="1" i="1" u="sng" dirty="0"/>
              <a:t>La tarifa del impuesto sobre la renta y complementarios de las nuevas sociedades, que sean medianas y grandes empresas</a:t>
            </a:r>
            <a:r>
              <a:rPr lang="es-ES" dirty="0"/>
              <a:t>, que inicien sus actividades en las </a:t>
            </a:r>
            <a:r>
              <a:rPr lang="es-ES" dirty="0" err="1"/>
              <a:t>Zomac</a:t>
            </a:r>
            <a:r>
              <a:rPr lang="es-ES" dirty="0"/>
              <a:t> por los años 2017 a 2021 será del 50% de la tarifa general del impuesto sobre la renta y complementarios para personas jurídicas o asimiladas; por los años 2022 a 2027 la tarifa será del 75% de la tarifa general; en adelante las nuevas grandes sociedades tributarán a la tarifa general.</a:t>
            </a:r>
          </a:p>
          <a:p>
            <a:endParaRPr lang="es-ES" dirty="0"/>
          </a:p>
        </p:txBody>
      </p:sp>
    </p:spTree>
    <p:extLst>
      <p:ext uri="{BB962C8B-B14F-4D97-AF65-F5344CB8AC3E}">
        <p14:creationId xmlns:p14="http://schemas.microsoft.com/office/powerpoint/2010/main" val="10941685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404553"/>
          </a:xfrm>
        </p:spPr>
        <p:txBody>
          <a:bodyPr>
            <a:noAutofit/>
          </a:bodyPr>
          <a:lstStyle/>
          <a:p>
            <a:pPr algn="ctr"/>
            <a:r>
              <a:rPr lang="es-ES" sz="2400" dirty="0" smtClean="0"/>
              <a:t>REQUISITOS PARA ACCEDER</a:t>
            </a:r>
            <a:endParaRPr lang="es-ES" sz="2400" dirty="0"/>
          </a:p>
        </p:txBody>
      </p:sp>
      <p:sp>
        <p:nvSpPr>
          <p:cNvPr id="3" name="Marcador de contenido 2"/>
          <p:cNvSpPr>
            <a:spLocks noGrp="1"/>
          </p:cNvSpPr>
          <p:nvPr>
            <p:ph idx="1"/>
          </p:nvPr>
        </p:nvSpPr>
        <p:spPr>
          <a:xfrm>
            <a:off x="677334" y="1438103"/>
            <a:ext cx="8596668" cy="4603260"/>
          </a:xfrm>
        </p:spPr>
        <p:txBody>
          <a:bodyPr>
            <a:normAutofit lnSpcReduction="10000"/>
          </a:bodyPr>
          <a:lstStyle/>
          <a:p>
            <a:pPr algn="just"/>
            <a:r>
              <a:rPr lang="es-ES" b="1" dirty="0"/>
              <a:t>Desarrollo de toda la actividad económica</a:t>
            </a:r>
            <a:r>
              <a:rPr lang="es-ES" dirty="0"/>
              <a:t>: Se entiende que el contribuyente desarrolla toda la actividad económica en las Zonas más Afectadas por el Conflicto Armado - ZOMAC, cuando la totalidad de la actividad económica se desarrolla dentro de los municipios declarados como Zonas más Afectadas por el Conflicto Armado - ZOMAC. </a:t>
            </a:r>
            <a:endParaRPr lang="es-ES" dirty="0" smtClean="0"/>
          </a:p>
          <a:p>
            <a:pPr algn="just"/>
            <a:r>
              <a:rPr lang="es-ES" b="1" dirty="0"/>
              <a:t>Empleo directo</a:t>
            </a:r>
            <a:r>
              <a:rPr lang="es-ES" dirty="0"/>
              <a:t>: Es aquel que se genera cuando la sociedad beneficiaria del incentivo tributario, vincula personal a través de contratos laborales desde el 29 de diciembre de 2016 y hasta el 31 de diciembre de 2027 inclusive, en la cantidad indicada </a:t>
            </a:r>
            <a:r>
              <a:rPr lang="es-ES" dirty="0" smtClean="0"/>
              <a:t>en </a:t>
            </a:r>
            <a:r>
              <a:rPr lang="es-ES" dirty="0"/>
              <a:t>el Anexo No. 3 del presente decreto. </a:t>
            </a:r>
            <a:endParaRPr lang="es-ES" dirty="0" smtClean="0"/>
          </a:p>
          <a:p>
            <a:pPr algn="just"/>
            <a:r>
              <a:rPr lang="es-ES" b="1" dirty="0"/>
              <a:t>Inversión</a:t>
            </a:r>
            <a:r>
              <a:rPr lang="es-ES" dirty="0"/>
              <a:t>: Es el monto mínimo de propiedad, planta, equipo e inventario utilizado en las actividades económicas generadoras de renta, que haya sido adquirido bajo cualquier modalidad con posterioridad al 29 de diciembre de 2016 y que haga parte del patrimonio bruto de las nuevas sociedades que inicien actividades en las Zonas más Afectadas por el Conflicto Armado ­ ZOMAC, cuya ubicación física se encuentre dentro de las Zonas más Afectadas por el Conflicto Armado - ZOMAC, durante el término de vigencia del régimen de tributación. </a:t>
            </a:r>
          </a:p>
        </p:txBody>
      </p:sp>
    </p:spTree>
    <p:extLst>
      <p:ext uri="{BB962C8B-B14F-4D97-AF65-F5344CB8AC3E}">
        <p14:creationId xmlns:p14="http://schemas.microsoft.com/office/powerpoint/2010/main" val="34865050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454429"/>
          </a:xfrm>
        </p:spPr>
        <p:txBody>
          <a:bodyPr>
            <a:normAutofit fontScale="90000"/>
          </a:bodyPr>
          <a:lstStyle/>
          <a:p>
            <a:pPr algn="ctr"/>
            <a:r>
              <a:rPr lang="es-ES" dirty="0" smtClean="0"/>
              <a:t>ZOMAC-TIPO DE ACTIVIDADES</a:t>
            </a:r>
            <a:endParaRPr lang="es-ES" dirty="0"/>
          </a:p>
        </p:txBody>
      </p:sp>
      <p:sp>
        <p:nvSpPr>
          <p:cNvPr id="3" name="Marcador de contenido 2"/>
          <p:cNvSpPr>
            <a:spLocks noGrp="1"/>
          </p:cNvSpPr>
          <p:nvPr>
            <p:ph idx="1"/>
          </p:nvPr>
        </p:nvSpPr>
        <p:spPr>
          <a:xfrm>
            <a:off x="677334" y="1388225"/>
            <a:ext cx="8596668" cy="4771506"/>
          </a:xfrm>
        </p:spPr>
        <p:txBody>
          <a:bodyPr/>
          <a:lstStyle/>
          <a:p>
            <a:pPr algn="just"/>
            <a:r>
              <a:rPr lang="es-ES" b="1" dirty="0" smtClean="0"/>
              <a:t>1.Actividades </a:t>
            </a:r>
            <a:r>
              <a:rPr lang="es-ES" b="1" dirty="0"/>
              <a:t>industriales o agropecuarias</a:t>
            </a:r>
            <a:r>
              <a:rPr lang="es-ES" dirty="0"/>
              <a:t>: Cuando la sociedad beneficiaria del incentivo desarrolla todo su proceso productivo en las Zonas más Afectadas por el Conflicto Armado - ZOMAC y los productos resultantes son vendidos y despachados en las Zonas más Afectadas por el Conflicto Armado - ZOMAC, o hacia otras partes del país o del exterior. </a:t>
            </a:r>
            <a:endParaRPr lang="es-ES" dirty="0" smtClean="0"/>
          </a:p>
          <a:p>
            <a:pPr algn="just"/>
            <a:r>
              <a:rPr lang="es-ES" b="1" dirty="0" smtClean="0"/>
              <a:t>2</a:t>
            </a:r>
            <a:r>
              <a:rPr lang="es-ES" b="1" dirty="0"/>
              <a:t>. Servicio</a:t>
            </a:r>
            <a:r>
              <a:rPr lang="es-ES" dirty="0"/>
              <a:t>: Cuando la sociedad beneficiaria del incentivo tributario opere y/o preste los servicios dentro y desde las Zonas más Afectadas por el Conflicto Armado - ZOMAC, hacia otras partes del país o del exterior. </a:t>
            </a:r>
            <a:endParaRPr lang="es-ES" dirty="0" smtClean="0"/>
          </a:p>
          <a:p>
            <a:pPr algn="just"/>
            <a:r>
              <a:rPr lang="es-ES" b="1" dirty="0" smtClean="0"/>
              <a:t>3</a:t>
            </a:r>
            <a:r>
              <a:rPr lang="es-ES" b="1" dirty="0"/>
              <a:t>. Comercio</a:t>
            </a:r>
            <a:r>
              <a:rPr lang="es-ES" dirty="0"/>
              <a:t>: Cuando la sociedad beneficiaria del incentivo tributario desarrolle toda su actividad comercial en las Zonas más Afectadas por el Conflicto Armado - ZOMAC, en todo caso los productos podrán ser vendidos y despachados en las Zonas más Afectadas por el Conflicto Armado - ZOMAC, o vendidos y despachados hacia otras partes del país o del exterior</a:t>
            </a:r>
          </a:p>
        </p:txBody>
      </p:sp>
    </p:spTree>
    <p:extLst>
      <p:ext uri="{BB962C8B-B14F-4D97-AF65-F5344CB8AC3E}">
        <p14:creationId xmlns:p14="http://schemas.microsoft.com/office/powerpoint/2010/main" val="14724687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85156"/>
            <a:ext cx="8596668" cy="587433"/>
          </a:xfrm>
        </p:spPr>
        <p:txBody>
          <a:bodyPr>
            <a:noAutofit/>
          </a:bodyPr>
          <a:lstStyle/>
          <a:p>
            <a:pPr algn="ctr"/>
            <a:r>
              <a:rPr lang="es-ES" sz="1400" b="1" dirty="0"/>
              <a:t>Artículo 1.2.1.23.1.6. Obligaciones de los contribuyentes del Régimen de Tributación de las nuevas sociedades que inicien actividades en las Zonas más Afectadas por el Conflicto Armado - ZOMAC. </a:t>
            </a:r>
            <a:br>
              <a:rPr lang="es-ES" sz="1400" b="1" dirty="0"/>
            </a:br>
            <a:endParaRPr lang="es-ES" sz="1400" b="1" dirty="0"/>
          </a:p>
        </p:txBody>
      </p:sp>
      <p:sp>
        <p:nvSpPr>
          <p:cNvPr id="3" name="Marcador de contenido 2"/>
          <p:cNvSpPr>
            <a:spLocks noGrp="1"/>
          </p:cNvSpPr>
          <p:nvPr>
            <p:ph idx="1"/>
          </p:nvPr>
        </p:nvSpPr>
        <p:spPr>
          <a:xfrm>
            <a:off x="677334" y="972589"/>
            <a:ext cx="8596668" cy="5619403"/>
          </a:xfrm>
        </p:spPr>
        <p:txBody>
          <a:bodyPr>
            <a:normAutofit fontScale="92500" lnSpcReduction="10000"/>
          </a:bodyPr>
          <a:lstStyle/>
          <a:p>
            <a:r>
              <a:rPr lang="es-ES" dirty="0" smtClean="0"/>
              <a:t>1</a:t>
            </a:r>
            <a:r>
              <a:rPr lang="es-ES" dirty="0"/>
              <a:t>. Inscribirse y mantener actualizado el Registro Único Tributario - RUT - en la Unidad Administrativa Especial Dirección de Impuestos y Aduanas Nacionales -DIAN- para lo cual deberá indicar en la sección correspondiente la condición de ZOMAC. </a:t>
            </a:r>
            <a:endParaRPr lang="es-ES" dirty="0" smtClean="0"/>
          </a:p>
          <a:p>
            <a:r>
              <a:rPr lang="es-ES" dirty="0" smtClean="0"/>
              <a:t>2</a:t>
            </a:r>
            <a:r>
              <a:rPr lang="es-ES" dirty="0"/>
              <a:t>. Indicar en el Registro Único Tributario - RUT - la condición de micro, pequeña, mediana o grande empresa, según corresponda, previamente al inicio de la actividad económica. </a:t>
            </a:r>
            <a:endParaRPr lang="es-ES" dirty="0" smtClean="0"/>
          </a:p>
          <a:p>
            <a:r>
              <a:rPr lang="es-ES" dirty="0" smtClean="0"/>
              <a:t>3</a:t>
            </a:r>
            <a:r>
              <a:rPr lang="es-ES" dirty="0"/>
              <a:t>. Certificación anual, expedida por el representante legal y el contador público o revisor fiscal, según el caso, en la que conste: a) La categorización de la sociedad, teniendo en cuenta lo establecido en los numerales 1 al4 del artículo 236 de la Ley 1819 de 2016; b) La existencia real y material de los activos; c) El registro de los activos de conformidad con los marcos técnicos normativos contables vigentes en Colombia, d) La incorporación de los activos al patrimonio bruto de la sociedad, y e) La información que permita el control de los requisitos de inversión, generación de empleo, desarrollo de la actividad, y la ubicación real y material de la sociedad. El monto de los activos a certificar corresponde a los registrados en la escritura pública de constitución o en el documento privado de creación; esta certificación deberá estar a disposición de la Unidad Administrativa Especial Dirección de Impuestos y Aduanas Naciones - DIAN, cuando se requiera. </a:t>
            </a:r>
            <a:endParaRPr lang="es-ES" dirty="0" smtClean="0"/>
          </a:p>
          <a:p>
            <a:r>
              <a:rPr lang="es-ES" dirty="0" smtClean="0"/>
              <a:t>4</a:t>
            </a:r>
            <a:r>
              <a:rPr lang="es-ES" dirty="0"/>
              <a:t>. Enviar a la Unidad Administrativa Especial Dirección de Impuestos y Aduanas Nacionales - DIAN -la información exógena de conformidad con lo establecido en los artículos 631 y 631-3 del Estatuto Tributario."</a:t>
            </a:r>
            <a:endParaRPr lang="es-ES" b="1" dirty="0"/>
          </a:p>
        </p:txBody>
      </p:sp>
    </p:spTree>
    <p:extLst>
      <p:ext uri="{BB962C8B-B14F-4D97-AF65-F5344CB8AC3E}">
        <p14:creationId xmlns:p14="http://schemas.microsoft.com/office/powerpoint/2010/main" val="12425786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a:t>
            </a:r>
            <a:r>
              <a:rPr lang="es-ES" sz="2200" dirty="0"/>
              <a:t>Artículo 1.2.1.23.1.7. Pérdida del Régimen de Tributación de las nuevas sociedades que inicien actividades en las Zonas más Afectadas por el Conflicto Armado </a:t>
            </a:r>
            <a:r>
              <a:rPr lang="es-ES" sz="2200" dirty="0" smtClean="0"/>
              <a:t>– ZOMAC”. </a:t>
            </a:r>
            <a:r>
              <a:rPr lang="es-ES" sz="2200" dirty="0"/>
              <a:t/>
            </a:r>
            <a:br>
              <a:rPr lang="es-ES" sz="2200" dirty="0"/>
            </a:br>
            <a:endParaRPr lang="es-ES" sz="2200" dirty="0"/>
          </a:p>
        </p:txBody>
      </p:sp>
      <p:sp>
        <p:nvSpPr>
          <p:cNvPr id="3" name="Marcador de contenido 2"/>
          <p:cNvSpPr>
            <a:spLocks noGrp="1"/>
          </p:cNvSpPr>
          <p:nvPr>
            <p:ph idx="1"/>
          </p:nvPr>
        </p:nvSpPr>
        <p:spPr/>
        <p:txBody>
          <a:bodyPr/>
          <a:lstStyle/>
          <a:p>
            <a:r>
              <a:rPr lang="es-ES" dirty="0"/>
              <a:t>1. Cambien el domicilio principal a un municipio que no haya sido declarado como Zona más Afectadas por el Conflicto Armado - ZOMAC, durante la vigencia del régimen de tributación. </a:t>
            </a:r>
            <a:endParaRPr lang="es-ES" dirty="0" smtClean="0"/>
          </a:p>
          <a:p>
            <a:r>
              <a:rPr lang="es-ES" dirty="0" smtClean="0"/>
              <a:t>2</a:t>
            </a:r>
            <a:r>
              <a:rPr lang="es-ES" dirty="0"/>
              <a:t>. Desarrollen su actividad económica en un territorio diferente a las Zonas más Afectadas por el Conflicto Armado - ZOMAC. </a:t>
            </a:r>
            <a:endParaRPr lang="es-ES" dirty="0" smtClean="0"/>
          </a:p>
          <a:p>
            <a:r>
              <a:rPr lang="es-ES" dirty="0"/>
              <a:t>3. Incumplan los requisitos de inversión y empleo de que tratan los artículos 1.2.1.23.1.4. y 1.2.1.23.1.5., del presente decreto. </a:t>
            </a:r>
            <a:endParaRPr lang="es-ES" dirty="0" smtClean="0"/>
          </a:p>
          <a:p>
            <a:r>
              <a:rPr lang="es-ES" dirty="0" smtClean="0"/>
              <a:t>4</a:t>
            </a:r>
            <a:r>
              <a:rPr lang="es-ES" dirty="0"/>
              <a:t>. Desarrollen actos o negocios jurídicos que configuren circunstancias catalogadas como abuso en materia tributaria, de conformidad con lo dispuesto en los artículos 869 al 869-2 del Estatuto Tributario. </a:t>
            </a:r>
          </a:p>
        </p:txBody>
      </p:sp>
    </p:spTree>
    <p:extLst>
      <p:ext uri="{BB962C8B-B14F-4D97-AF65-F5344CB8AC3E}">
        <p14:creationId xmlns:p14="http://schemas.microsoft.com/office/powerpoint/2010/main" val="10469005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03811"/>
          </a:xfrm>
        </p:spPr>
        <p:txBody>
          <a:bodyPr>
            <a:normAutofit fontScale="90000"/>
          </a:bodyPr>
          <a:lstStyle/>
          <a:p>
            <a:pPr algn="ctr"/>
            <a:r>
              <a:rPr lang="es-ES" sz="2000" b="1" dirty="0"/>
              <a:t>"Artículo 1.2.1.23.1.9. Sociedades excluidas del régimen de tributación de las nuevas sociedades que inicien actividades en las Zonas más Afectadas por el Conflicto Armado· ZOMAC</a:t>
            </a:r>
            <a:r>
              <a:rPr lang="es-ES" sz="1600" dirty="0"/>
              <a:t>. </a:t>
            </a:r>
          </a:p>
        </p:txBody>
      </p:sp>
      <p:sp>
        <p:nvSpPr>
          <p:cNvPr id="3" name="Marcador de contenido 2"/>
          <p:cNvSpPr>
            <a:spLocks noGrp="1"/>
          </p:cNvSpPr>
          <p:nvPr>
            <p:ph idx="1"/>
          </p:nvPr>
        </p:nvSpPr>
        <p:spPr>
          <a:xfrm>
            <a:off x="677334" y="1803863"/>
            <a:ext cx="8596668" cy="4661449"/>
          </a:xfrm>
        </p:spPr>
        <p:txBody>
          <a:bodyPr>
            <a:noAutofit/>
          </a:bodyPr>
          <a:lstStyle/>
          <a:p>
            <a:pPr algn="just"/>
            <a:r>
              <a:rPr lang="es-ES" sz="2400" dirty="0"/>
              <a:t>1. Las calificadas como grandes contribuyentes por la U.A.E. Dirección de Impuestos y Aduanas Nacionales - DIAN, dedicadas a la actividad portuaria aun cuando sean fusionadas o escindidas. </a:t>
            </a:r>
            <a:endParaRPr lang="es-ES" sz="2400" dirty="0" smtClean="0"/>
          </a:p>
          <a:p>
            <a:pPr algn="just"/>
            <a:r>
              <a:rPr lang="es-ES" sz="2400" dirty="0" smtClean="0"/>
              <a:t>2</a:t>
            </a:r>
            <a:r>
              <a:rPr lang="es-ES" sz="2400" dirty="0"/>
              <a:t>. Las sociedades dedicadas a la minería o servicios conexos a esta, en virtud de concesiones legalmente otorgadas, aun cuando sean fusionadas o escindidas. </a:t>
            </a:r>
            <a:endParaRPr lang="es-ES" sz="2400" dirty="0" smtClean="0"/>
          </a:p>
          <a:p>
            <a:pPr algn="just"/>
            <a:r>
              <a:rPr lang="es-ES" sz="2400" dirty="0" smtClean="0"/>
              <a:t>3</a:t>
            </a:r>
            <a:r>
              <a:rPr lang="es-ES" sz="2400" dirty="0"/>
              <a:t>. Las sociedades dedicadas a la explotación de hidrocarburos o servicios conexos a esta, en virtud de concesiones legalmente otorgadas, aun cuando sean fusionadas o escindidas</a:t>
            </a:r>
          </a:p>
        </p:txBody>
      </p:sp>
    </p:spTree>
    <p:extLst>
      <p:ext uri="{BB962C8B-B14F-4D97-AF65-F5344CB8AC3E}">
        <p14:creationId xmlns:p14="http://schemas.microsoft.com/office/powerpoint/2010/main" val="36101180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313113"/>
          </a:xfrm>
        </p:spPr>
        <p:txBody>
          <a:bodyPr>
            <a:noAutofit/>
          </a:bodyPr>
          <a:lstStyle/>
          <a:p>
            <a:pPr algn="ctr"/>
            <a:r>
              <a:rPr lang="es-ES" sz="2400" dirty="0" smtClean="0"/>
              <a:t>ACTIVIDADES</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4981074"/>
              </p:ext>
            </p:extLst>
          </p:nvPr>
        </p:nvGraphicFramePr>
        <p:xfrm>
          <a:off x="740334" y="1531390"/>
          <a:ext cx="8470668" cy="4686528"/>
        </p:xfrm>
        <a:graphic>
          <a:graphicData uri="http://schemas.openxmlformats.org/drawingml/2006/table">
            <a:tbl>
              <a:tblPr>
                <a:tableStyleId>{F5AB1C69-6EDB-4FF4-983F-18BD219EF322}</a:tableStyleId>
              </a:tblPr>
              <a:tblGrid>
                <a:gridCol w="1949112">
                  <a:extLst>
                    <a:ext uri="{9D8B030D-6E8A-4147-A177-3AD203B41FA5}">
                      <a16:colId xmlns:a16="http://schemas.microsoft.com/office/drawing/2014/main" val="3423165553"/>
                    </a:ext>
                  </a:extLst>
                </a:gridCol>
                <a:gridCol w="931651">
                  <a:extLst>
                    <a:ext uri="{9D8B030D-6E8A-4147-A177-3AD203B41FA5}">
                      <a16:colId xmlns:a16="http://schemas.microsoft.com/office/drawing/2014/main" val="3122129398"/>
                    </a:ext>
                  </a:extLst>
                </a:gridCol>
                <a:gridCol w="698738">
                  <a:extLst>
                    <a:ext uri="{9D8B030D-6E8A-4147-A177-3AD203B41FA5}">
                      <a16:colId xmlns:a16="http://schemas.microsoft.com/office/drawing/2014/main" val="80926837"/>
                    </a:ext>
                  </a:extLst>
                </a:gridCol>
                <a:gridCol w="931651">
                  <a:extLst>
                    <a:ext uri="{9D8B030D-6E8A-4147-A177-3AD203B41FA5}">
                      <a16:colId xmlns:a16="http://schemas.microsoft.com/office/drawing/2014/main" val="3714622796"/>
                    </a:ext>
                  </a:extLst>
                </a:gridCol>
                <a:gridCol w="698738">
                  <a:extLst>
                    <a:ext uri="{9D8B030D-6E8A-4147-A177-3AD203B41FA5}">
                      <a16:colId xmlns:a16="http://schemas.microsoft.com/office/drawing/2014/main" val="3744109029"/>
                    </a:ext>
                  </a:extLst>
                </a:gridCol>
                <a:gridCol w="931651">
                  <a:extLst>
                    <a:ext uri="{9D8B030D-6E8A-4147-A177-3AD203B41FA5}">
                      <a16:colId xmlns:a16="http://schemas.microsoft.com/office/drawing/2014/main" val="2848356366"/>
                    </a:ext>
                  </a:extLst>
                </a:gridCol>
                <a:gridCol w="698738">
                  <a:extLst>
                    <a:ext uri="{9D8B030D-6E8A-4147-A177-3AD203B41FA5}">
                      <a16:colId xmlns:a16="http://schemas.microsoft.com/office/drawing/2014/main" val="3931809889"/>
                    </a:ext>
                  </a:extLst>
                </a:gridCol>
                <a:gridCol w="931651">
                  <a:extLst>
                    <a:ext uri="{9D8B030D-6E8A-4147-A177-3AD203B41FA5}">
                      <a16:colId xmlns:a16="http://schemas.microsoft.com/office/drawing/2014/main" val="1027251644"/>
                    </a:ext>
                  </a:extLst>
                </a:gridCol>
                <a:gridCol w="698738">
                  <a:extLst>
                    <a:ext uri="{9D8B030D-6E8A-4147-A177-3AD203B41FA5}">
                      <a16:colId xmlns:a16="http://schemas.microsoft.com/office/drawing/2014/main" val="1914723649"/>
                    </a:ext>
                  </a:extLst>
                </a:gridCol>
              </a:tblGrid>
              <a:tr h="688183">
                <a:tc>
                  <a:txBody>
                    <a:bodyPr/>
                    <a:lstStyle/>
                    <a:p>
                      <a:pPr algn="l" fontAlgn="b"/>
                      <a:r>
                        <a:rPr lang="es-ES" sz="1100" u="none" strike="noStrike">
                          <a:effectLst/>
                        </a:rPr>
                        <a:t>ZOMAC</a:t>
                      </a:r>
                      <a:endParaRPr lang="es-ES" sz="1100" b="1"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s-ES" sz="1100" b="1" u="none" strike="noStrike" dirty="0">
                          <a:effectLst/>
                        </a:rPr>
                        <a:t>MICROEMPRESA</a:t>
                      </a:r>
                      <a:endParaRPr lang="es-E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S"/>
                    </a:p>
                  </a:txBody>
                  <a:tcPr/>
                </a:tc>
                <a:tc gridSpan="2">
                  <a:txBody>
                    <a:bodyPr/>
                    <a:lstStyle/>
                    <a:p>
                      <a:pPr algn="ctr" fontAlgn="b"/>
                      <a:r>
                        <a:rPr lang="es-ES" sz="1100" b="1" u="none" strike="noStrike" dirty="0">
                          <a:effectLst/>
                        </a:rPr>
                        <a:t>PEQUEÑA</a:t>
                      </a:r>
                      <a:endParaRPr lang="es-E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S"/>
                    </a:p>
                  </a:txBody>
                  <a:tcPr/>
                </a:tc>
                <a:tc gridSpan="2">
                  <a:txBody>
                    <a:bodyPr/>
                    <a:lstStyle/>
                    <a:p>
                      <a:pPr algn="ctr" fontAlgn="b"/>
                      <a:r>
                        <a:rPr lang="es-ES" sz="1100" b="1" u="none" strike="noStrike" dirty="0">
                          <a:effectLst/>
                        </a:rPr>
                        <a:t>MEDIANA</a:t>
                      </a:r>
                      <a:endParaRPr lang="es-E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S"/>
                    </a:p>
                  </a:txBody>
                  <a:tcPr/>
                </a:tc>
                <a:tc gridSpan="2">
                  <a:txBody>
                    <a:bodyPr/>
                    <a:lstStyle/>
                    <a:p>
                      <a:pPr algn="ctr" fontAlgn="b"/>
                      <a:r>
                        <a:rPr lang="es-ES" sz="1100" b="1" u="none" strike="noStrike" dirty="0">
                          <a:effectLst/>
                        </a:rPr>
                        <a:t>GRANDE</a:t>
                      </a:r>
                      <a:endParaRPr lang="es-E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S"/>
                    </a:p>
                  </a:txBody>
                  <a:tcPr/>
                </a:tc>
                <a:extLst>
                  <a:ext uri="{0D108BD9-81ED-4DB2-BD59-A6C34878D82A}">
                    <a16:rowId xmlns:a16="http://schemas.microsoft.com/office/drawing/2014/main" val="3170616348"/>
                  </a:ext>
                </a:extLst>
              </a:tr>
              <a:tr h="688183">
                <a:tc>
                  <a:txBody>
                    <a:bodyPr/>
                    <a:lstStyle/>
                    <a:p>
                      <a:pPr algn="l" fontAlgn="b"/>
                      <a:r>
                        <a:rPr lang="es-ES" sz="1100" u="none" strike="noStrike">
                          <a:effectLst/>
                        </a:rPr>
                        <a:t>ACTIVIDAD</a:t>
                      </a:r>
                      <a:endParaRPr lang="es-E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INVERSION</a:t>
                      </a:r>
                      <a:endParaRPr lang="es-E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EMPLEO</a:t>
                      </a:r>
                      <a:endParaRPr lang="es-E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dirty="0">
                          <a:effectLst/>
                        </a:rPr>
                        <a:t>INVERSION</a:t>
                      </a:r>
                      <a:endParaRPr lang="es-E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EMPLEO</a:t>
                      </a:r>
                      <a:endParaRPr lang="es-E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INVERSION</a:t>
                      </a:r>
                      <a:endParaRPr lang="es-E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EMPLEO</a:t>
                      </a:r>
                      <a:endParaRPr lang="es-E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INVERSION</a:t>
                      </a:r>
                      <a:endParaRPr lang="es-E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EMPLEO</a:t>
                      </a:r>
                      <a:endParaRPr lang="es-E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5837674"/>
                  </a:ext>
                </a:extLst>
              </a:tr>
              <a:tr h="688183">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SMMLV</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dirty="0">
                          <a:effectLst/>
                        </a:rPr>
                        <a:t>SMMLV</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SMMLV</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SMMLV</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5335322"/>
                  </a:ext>
                </a:extLst>
              </a:tr>
              <a:tr h="1245613">
                <a:tc>
                  <a:txBody>
                    <a:bodyPr/>
                    <a:lstStyle/>
                    <a:p>
                      <a:pPr algn="l" fontAlgn="b"/>
                      <a:r>
                        <a:rPr lang="es-ES" sz="1100" u="none" strike="noStrike">
                          <a:effectLst/>
                        </a:rPr>
                        <a:t>TRANSPORTE TERRESTRE</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37</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230</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4</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925</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22</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35849</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dirty="0">
                          <a:effectLst/>
                        </a:rPr>
                        <a:t>86</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7940896"/>
                  </a:ext>
                </a:extLst>
              </a:tr>
              <a:tr h="688183">
                <a:tc>
                  <a:txBody>
                    <a:bodyPr/>
                    <a:lstStyle/>
                    <a:p>
                      <a:pPr algn="l" fontAlgn="b"/>
                      <a:r>
                        <a:rPr lang="es-ES" sz="1100" u="none" strike="noStrike">
                          <a:effectLst/>
                        </a:rPr>
                        <a:t>Jurídicas y contables</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17</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172</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733</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8</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1096</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61</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037672"/>
                  </a:ext>
                </a:extLst>
              </a:tr>
              <a:tr h="688183">
                <a:tc>
                  <a:txBody>
                    <a:bodyPr/>
                    <a:lstStyle/>
                    <a:p>
                      <a:pPr algn="l" fontAlgn="b"/>
                      <a:r>
                        <a:rPr lang="es-ES" sz="1100" u="none" strike="noStrike">
                          <a:effectLst/>
                        </a:rPr>
                        <a:t>Agropecuarias</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40</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7800</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dirty="0">
                          <a:effectLst/>
                        </a:rPr>
                        <a:t> </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3742281"/>
                  </a:ext>
                </a:extLst>
              </a:tr>
            </a:tbl>
          </a:graphicData>
        </a:graphic>
      </p:graphicFrame>
    </p:spTree>
    <p:extLst>
      <p:ext uri="{BB962C8B-B14F-4D97-AF65-F5344CB8AC3E}">
        <p14:creationId xmlns:p14="http://schemas.microsoft.com/office/powerpoint/2010/main" val="30204992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2" descr="http://fc08.deviantart.net/fs71/f/2012/170/2/d/flecha_png_by_skyscrapersmile-d541an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3498">
            <a:off x="4904172" y="3759124"/>
            <a:ext cx="3318617" cy="331861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http://fc08.deviantart.net/fs71/f/2012/170/2/d/flecha_png_by_skyscrapersmile-d541an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958494">
            <a:off x="6381965" y="1691079"/>
            <a:ext cx="2658899" cy="26588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agletransfer.com/wp-content/themes/eagle/img/tru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6360" y="989494"/>
            <a:ext cx="2333792" cy="136028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2109540" y="340894"/>
            <a:ext cx="7776864" cy="553693"/>
          </a:xfrm>
        </p:spPr>
        <p:txBody>
          <a:bodyPr>
            <a:noAutofit/>
          </a:bodyPr>
          <a:lstStyle/>
          <a:p>
            <a:pPr algn="ctr"/>
            <a:r>
              <a:rPr lang="es-CO" sz="4000" dirty="0"/>
              <a:t>RENTING</a:t>
            </a:r>
          </a:p>
        </p:txBody>
      </p:sp>
      <p:sp>
        <p:nvSpPr>
          <p:cNvPr id="3" name="2 Subtítulo"/>
          <p:cNvSpPr>
            <a:spLocks noGrp="1"/>
          </p:cNvSpPr>
          <p:nvPr>
            <p:ph type="subTitle" idx="1"/>
          </p:nvPr>
        </p:nvSpPr>
        <p:spPr>
          <a:xfrm>
            <a:off x="6850200" y="5796941"/>
            <a:ext cx="2033306" cy="504056"/>
          </a:xfrm>
          <a:ln>
            <a:solidFill>
              <a:schemeClr val="tx2">
                <a:lumMod val="75000"/>
              </a:schemeClr>
            </a:solidFill>
          </a:ln>
        </p:spPr>
        <p:txBody>
          <a:bodyPr>
            <a:normAutofit/>
          </a:bodyPr>
          <a:lstStyle/>
          <a:p>
            <a:r>
              <a:rPr lang="es-CO" dirty="0">
                <a:solidFill>
                  <a:schemeClr val="tx1"/>
                </a:solidFill>
              </a:rPr>
              <a:t>Arrendamiento</a:t>
            </a:r>
          </a:p>
        </p:txBody>
      </p:sp>
      <p:sp>
        <p:nvSpPr>
          <p:cNvPr id="9" name="8 Rectángulo"/>
          <p:cNvSpPr/>
          <p:nvPr/>
        </p:nvSpPr>
        <p:spPr>
          <a:xfrm>
            <a:off x="5159896" y="2873963"/>
            <a:ext cx="1133548" cy="466081"/>
          </a:xfrm>
          <a:prstGeom prst="rect">
            <a:avLst/>
          </a:prstGeom>
          <a:solidFill>
            <a:schemeClr val="bg2">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Venta</a:t>
            </a:r>
          </a:p>
        </p:txBody>
      </p:sp>
      <p:sp>
        <p:nvSpPr>
          <p:cNvPr id="10" name="9 Redondear rectángulo de esquina diagonal"/>
          <p:cNvSpPr/>
          <p:nvPr/>
        </p:nvSpPr>
        <p:spPr>
          <a:xfrm>
            <a:off x="8322134" y="1341220"/>
            <a:ext cx="1891825" cy="650562"/>
          </a:xfrm>
          <a:prstGeom prst="round2Diag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LEY 1819/2016 DEC 1650/10/10/2017</a:t>
            </a:r>
          </a:p>
        </p:txBody>
      </p:sp>
      <p:pic>
        <p:nvPicPr>
          <p:cNvPr id="1026" name="Picture 2" descr="http://www.bautistajesus.com/wp-content/uploads/2013/11/edificio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120" y="507965"/>
            <a:ext cx="3899778" cy="244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pfDt_fWxVJs/Ul7wKv8zh3I/AAAAAAAAAZs/Mnc93WWb9yo/s1600/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576" y="1858882"/>
            <a:ext cx="2191326" cy="1569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hRnMafhkZgc/T3pxu4Q5eYI/AAAAAAAACJg/v4-A0S5e5Fg/s1600/fabric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096" y="3617925"/>
            <a:ext cx="4529632" cy="27715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27 Rectángulo"/>
          <p:cNvSpPr/>
          <p:nvPr/>
        </p:nvSpPr>
        <p:spPr>
          <a:xfrm>
            <a:off x="5611808" y="3429934"/>
            <a:ext cx="2127477" cy="466081"/>
          </a:xfrm>
          <a:prstGeom prst="rect">
            <a:avLst/>
          </a:prstGeom>
          <a:solidFill>
            <a:schemeClr val="bg2">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Costos Fiscales</a:t>
            </a:r>
          </a:p>
        </p:txBody>
      </p:sp>
      <p:pic>
        <p:nvPicPr>
          <p:cNvPr id="1034" name="Picture 10" descr="http://www.vtsmexico.com/files/image/compani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6080" y="3445928"/>
            <a:ext cx="3729485" cy="1242012"/>
          </a:xfrm>
          <a:prstGeom prst="rect">
            <a:avLst/>
          </a:prstGeom>
          <a:noFill/>
          <a:extLst>
            <a:ext uri="{909E8E84-426E-40DD-AFC4-6F175D3DCCD1}">
              <a14:hiddenFill xmlns:a14="http://schemas.microsoft.com/office/drawing/2010/main">
                <a:solidFill>
                  <a:srgbClr val="FFFFFF"/>
                </a:solidFill>
              </a14:hiddenFill>
            </a:ext>
          </a:extLst>
        </p:spPr>
      </p:pic>
      <p:sp>
        <p:nvSpPr>
          <p:cNvPr id="31" name="2 Subtítulo"/>
          <p:cNvSpPr txBox="1">
            <a:spLocks/>
          </p:cNvSpPr>
          <p:nvPr/>
        </p:nvSpPr>
        <p:spPr>
          <a:xfrm>
            <a:off x="2721411" y="6303298"/>
            <a:ext cx="2784485" cy="504056"/>
          </a:xfrm>
          <a:prstGeom prst="rect">
            <a:avLst/>
          </a:prstGeom>
          <a:ln>
            <a:solidFill>
              <a:schemeClr val="tx2">
                <a:lumMod val="75000"/>
              </a:schemeClr>
            </a:solidFill>
          </a:ln>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2"/>
              </a:buClr>
              <a:buFont typeface="Wingdings 2" charset="2"/>
              <a:buNone/>
              <a:defRPr sz="2000" kern="1200">
                <a:solidFill>
                  <a:schemeClr val="tx2"/>
                </a:solidFill>
                <a:latin typeface="+mn-lt"/>
                <a:ea typeface="+mn-ea"/>
                <a:cs typeface="+mn-cs"/>
              </a:defRPr>
            </a:lvl1pPr>
            <a:lvl2pPr marL="457200" indent="0" algn="ctr"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CO" u="sng" dirty="0"/>
              <a:t>Empresa Existente</a:t>
            </a:r>
            <a:endParaRPr lang="es-CO" dirty="0"/>
          </a:p>
        </p:txBody>
      </p:sp>
      <p:sp>
        <p:nvSpPr>
          <p:cNvPr id="32" name="31 Rectángulo redondeado"/>
          <p:cNvSpPr/>
          <p:nvPr/>
        </p:nvSpPr>
        <p:spPr>
          <a:xfrm>
            <a:off x="8322134" y="2349780"/>
            <a:ext cx="2134015" cy="943908"/>
          </a:xfrm>
          <a:prstGeom prst="roundRect">
            <a:avLst/>
          </a:prstGeom>
          <a:solidFill>
            <a:srgbClr val="0070C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Empresa de Arrendamiento</a:t>
            </a:r>
          </a:p>
          <a:p>
            <a:pPr algn="ctr"/>
            <a:r>
              <a:rPr lang="es-CO" dirty="0" err="1"/>
              <a:t>Renting</a:t>
            </a:r>
            <a:endParaRPr lang="es-CO" dirty="0">
              <a:solidFill>
                <a:schemeClr val="tx1"/>
              </a:solidFill>
            </a:endParaRPr>
          </a:p>
        </p:txBody>
      </p:sp>
      <p:pic>
        <p:nvPicPr>
          <p:cNvPr id="1036" name="Picture 12" descr="http://fc08.deviantart.net/fs71/f/2012/170/2/d/flecha_png_by_skyscrapersmile-d541a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726792">
            <a:off x="3204901" y="3224102"/>
            <a:ext cx="1296711" cy="129671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8883506" y="4218892"/>
            <a:ext cx="1497244" cy="709324"/>
          </a:xfrm>
          <a:prstGeom prst="roundRect">
            <a:avLst/>
          </a:prstGeom>
          <a:solidFill>
            <a:srgbClr val="0070C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Impuesto del 0%</a:t>
            </a:r>
          </a:p>
        </p:txBody>
      </p:sp>
    </p:spTree>
    <p:extLst>
      <p:ext uri="{BB962C8B-B14F-4D97-AF65-F5344CB8AC3E}">
        <p14:creationId xmlns:p14="http://schemas.microsoft.com/office/powerpoint/2010/main" val="14835650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427326"/>
            <a:ext cx="10364451" cy="487076"/>
          </a:xfrm>
        </p:spPr>
        <p:txBody>
          <a:bodyPr>
            <a:normAutofit fontScale="90000"/>
          </a:bodyPr>
          <a:lstStyle/>
          <a:p>
            <a:pPr algn="ctr"/>
            <a:r>
              <a:rPr lang="es-CO" dirty="0" smtClean="0"/>
              <a:t>Las </a:t>
            </a:r>
            <a:r>
              <a:rPr lang="es-CO" dirty="0" err="1" smtClean="0"/>
              <a:t>zese</a:t>
            </a:r>
            <a:r>
              <a:rPr lang="es-CO" dirty="0"/>
              <a:t> </a:t>
            </a:r>
            <a:r>
              <a:rPr lang="es-CO" dirty="0" smtClean="0"/>
              <a:t>(zona económica y zona especial)</a:t>
            </a:r>
            <a:endParaRPr lang="en-GB" dirty="0"/>
          </a:p>
        </p:txBody>
      </p:sp>
      <p:sp>
        <p:nvSpPr>
          <p:cNvPr id="3" name="Marcador de contenido 2"/>
          <p:cNvSpPr>
            <a:spLocks noGrp="1"/>
          </p:cNvSpPr>
          <p:nvPr>
            <p:ph sz="quarter" idx="4294967295"/>
          </p:nvPr>
        </p:nvSpPr>
        <p:spPr>
          <a:xfrm>
            <a:off x="913774" y="1147156"/>
            <a:ext cx="9036561" cy="5436524"/>
          </a:xfrm>
        </p:spPr>
        <p:txBody>
          <a:bodyPr>
            <a:normAutofit lnSpcReduction="10000"/>
          </a:bodyPr>
          <a:lstStyle/>
          <a:p>
            <a:r>
              <a:rPr lang="es-CO" dirty="0" smtClean="0"/>
              <a:t>Normatividad: ley 1955 de 2019-dcrto 2112 de 2019,ley 2010 de 2019 art 147, enero 2020 implementación.</a:t>
            </a:r>
          </a:p>
          <a:p>
            <a:r>
              <a:rPr lang="es-CO" dirty="0" smtClean="0"/>
              <a:t>Aplica a la guajira, norte de Santander, Arauca, Quibdó, Armenia.</a:t>
            </a:r>
          </a:p>
          <a:p>
            <a:r>
              <a:rPr lang="es-CO" dirty="0" smtClean="0"/>
              <a:t>Actividades: agropecuario, industria, comercio, turismo, salud.</a:t>
            </a:r>
          </a:p>
          <a:p>
            <a:r>
              <a:rPr lang="es-CO" dirty="0" smtClean="0"/>
              <a:t>Nuevas empresas o mínimo dos años de constituidas mínimo dos empleos</a:t>
            </a:r>
          </a:p>
          <a:p>
            <a:r>
              <a:rPr lang="es-ES" dirty="0" smtClean="0"/>
              <a:t>Para </a:t>
            </a:r>
            <a:r>
              <a:rPr lang="es-ES" dirty="0"/>
              <a:t>atraer inversión nacional y extranjera y así contribuir al mejoramiento de las condiciones de vida de su población y la generación de empleo.</a:t>
            </a:r>
          </a:p>
          <a:p>
            <a:r>
              <a:rPr lang="es-ES" dirty="0" smtClean="0"/>
              <a:t>Este </a:t>
            </a:r>
            <a:r>
              <a:rPr lang="es-ES" dirty="0"/>
              <a:t>régimen aplica a las sociedades comerciales que se constituyan en la ZESE, dentro de los tres (3) años siguientes a la entrada en vigencia de la presente ley, bajo cualquiera de las modalidades definidas en la legislación vigente o las sociedades comerciales existentes que durante ese mismo término se acojan a este régimen especial y demuestren un aumento del 15% del empleo directo generado, tomando como base el promedio de los trabajadores vinculados durante los dos últimos años, el cual se debe mantener durante el periodo de vigencia del beneficio, y cuya actividad económica principal consista en el desarrollo de actividades industriales, agropecuarias, comerciales, turísticas o de salud.</a:t>
            </a:r>
          </a:p>
          <a:p>
            <a:r>
              <a:rPr lang="es-CO" dirty="0" smtClean="0"/>
              <a:t>Tarifa del 0% durante los cinco primeros años y del 50% de la tarifa durante </a:t>
            </a:r>
            <a:endParaRPr lang="en-GB" dirty="0"/>
          </a:p>
        </p:txBody>
      </p:sp>
    </p:spTree>
    <p:extLst>
      <p:ext uri="{BB962C8B-B14F-4D97-AF65-F5344CB8AC3E}">
        <p14:creationId xmlns:p14="http://schemas.microsoft.com/office/powerpoint/2010/main" val="3475858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Diagrama de flujo: conector 1"/>
          <p:cNvSpPr>
            <a:spLocks noChangeArrowheads="1"/>
          </p:cNvSpPr>
          <p:nvPr/>
        </p:nvSpPr>
        <p:spPr bwMode="auto">
          <a:xfrm>
            <a:off x="397565" y="427991"/>
            <a:ext cx="11025809" cy="6012565"/>
          </a:xfrm>
          <a:prstGeom prst="flowChartConnector">
            <a:avLst/>
          </a:prstGeom>
          <a:solidFill>
            <a:schemeClr val="accent6">
              <a:lumMod val="40000"/>
              <a:lumOff val="60000"/>
            </a:schemeClr>
          </a:solidFill>
          <a:ln w="12700" algn="ctr">
            <a:solidFill>
              <a:srgbClr val="A50021"/>
            </a:solidFill>
            <a:round/>
            <a:headEnd type="none" w="sm" len="sm"/>
            <a:tailEnd type="none" w="sm" len="sm"/>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CO" altLang="es-CO" sz="1800">
              <a:solidFill>
                <a:schemeClr val="bg1"/>
              </a:solidFill>
            </a:endParaRPr>
          </a:p>
        </p:txBody>
      </p:sp>
      <p:sp>
        <p:nvSpPr>
          <p:cNvPr id="70665" name="Text Box 1033"/>
          <p:cNvSpPr txBox="1">
            <a:spLocks noChangeArrowheads="1"/>
          </p:cNvSpPr>
          <p:nvPr/>
        </p:nvSpPr>
        <p:spPr bwMode="auto">
          <a:xfrm>
            <a:off x="2027583" y="906495"/>
            <a:ext cx="5698435"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MX" altLang="es-CO" sz="1600" b="1" dirty="0">
                <a:solidFill>
                  <a:schemeClr val="accent2">
                    <a:lumMod val="50000"/>
                  </a:schemeClr>
                </a:solidFill>
                <a:latin typeface="Trebuchet MS" panose="020B0603020202020204" pitchFamily="34" charset="0"/>
              </a:rPr>
              <a:t>FIDEICOMISO COMERCIAL – Fiducia Mercantil</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Constitución de Patrimonio Autónomo administrado por Entidad Fiduciaria en beneficio de un tercero.</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Protección de familiares indefensos, garantizar estudios.</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El fiduciante entrega bienes, fija condiciones y beneficiarios.</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El fiduciario debe ser entidad autorizada.</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El fiduciante puede también ser el beneficiario.</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Se constituye por escritura pública, puede requerir registro.</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Los bienes salen del patrimonio del fiduciante y constituyen patrimonio autónomo.</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Los bienes no pueden ser embargados al fiduciante, ni al fiduciario; solo se enajenan para cumplir la fiducia.</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El fiduciario debe rendir cuentas semestrales al fiduciante.</a:t>
            </a:r>
          </a:p>
          <a:p>
            <a:pPr marL="285750" indent="-285750">
              <a:spcBef>
                <a:spcPct val="50000"/>
              </a:spcBef>
            </a:pPr>
            <a:r>
              <a:rPr lang="es-MX" altLang="es-CO" sz="1400" b="1" dirty="0">
                <a:solidFill>
                  <a:schemeClr val="accent2">
                    <a:lumMod val="50000"/>
                  </a:schemeClr>
                </a:solidFill>
                <a:latin typeface="Trebuchet MS" panose="020B0603020202020204" pitchFamily="34" charset="0"/>
              </a:rPr>
              <a:t>La fiducia se puede revocar por el fiduciante si así lo estipuló.</a:t>
            </a:r>
          </a:p>
          <a:p>
            <a:pPr marL="285750" indent="-285750">
              <a:spcBef>
                <a:spcPct val="50000"/>
              </a:spcBef>
            </a:pPr>
            <a:endParaRPr lang="es-MX" altLang="es-CO" sz="1400" b="1" dirty="0">
              <a:solidFill>
                <a:schemeClr val="accent2">
                  <a:lumMod val="50000"/>
                </a:schemeClr>
              </a:solidFill>
              <a:latin typeface="Trebuchet MS" panose="020B0603020202020204" pitchFamily="34" charset="0"/>
            </a:endParaRPr>
          </a:p>
          <a:p>
            <a:pPr marL="285750" indent="-285750">
              <a:spcBef>
                <a:spcPct val="50000"/>
              </a:spcBef>
            </a:pPr>
            <a:endParaRPr lang="es-MX" altLang="es-CO" sz="1400" b="1" dirty="0">
              <a:solidFill>
                <a:schemeClr val="accent2">
                  <a:lumMod val="50000"/>
                </a:schemeClr>
              </a:solidFill>
              <a:latin typeface="Trebuchet MS" panose="020B0603020202020204" pitchFamily="34" charset="0"/>
            </a:endParaRPr>
          </a:p>
        </p:txBody>
      </p:sp>
      <p:sp>
        <p:nvSpPr>
          <p:cNvPr id="13" name="Text Box 1033">
            <a:extLst>
              <a:ext uri="{FF2B5EF4-FFF2-40B4-BE49-F238E27FC236}">
                <a16:creationId xmlns:a16="http://schemas.microsoft.com/office/drawing/2014/main" id="{0F9E6030-BE23-49CC-977D-B7FC662FFCA1}"/>
              </a:ext>
            </a:extLst>
          </p:cNvPr>
          <p:cNvSpPr txBox="1">
            <a:spLocks noChangeArrowheads="1"/>
          </p:cNvSpPr>
          <p:nvPr/>
        </p:nvSpPr>
        <p:spPr bwMode="auto">
          <a:xfrm>
            <a:off x="7566990" y="89437"/>
            <a:ext cx="3642176"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s-MX" altLang="es-CO" sz="1600" b="1" dirty="0">
                <a:solidFill>
                  <a:srgbClr val="002060"/>
                </a:solidFill>
                <a:latin typeface="Trebuchet MS" panose="020B0603020202020204" pitchFamily="34" charset="0"/>
              </a:rPr>
              <a:t>FORMAS DE TRANSFERIR LOS BIENES</a:t>
            </a:r>
          </a:p>
        </p:txBody>
      </p:sp>
      <p:sp>
        <p:nvSpPr>
          <p:cNvPr id="14" name="Text Box 1033">
            <a:extLst>
              <a:ext uri="{FF2B5EF4-FFF2-40B4-BE49-F238E27FC236}">
                <a16:creationId xmlns:a16="http://schemas.microsoft.com/office/drawing/2014/main" id="{0A09D99F-05E6-4D7B-B67B-8D3738BF8FC1}"/>
              </a:ext>
            </a:extLst>
          </p:cNvPr>
          <p:cNvSpPr txBox="1">
            <a:spLocks noChangeArrowheads="1"/>
          </p:cNvSpPr>
          <p:nvPr/>
        </p:nvSpPr>
        <p:spPr bwMode="auto">
          <a:xfrm>
            <a:off x="7826495" y="1650045"/>
            <a:ext cx="2939808"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MX" altLang="es-CO" sz="1400" b="1" dirty="0">
                <a:latin typeface="Trebuchet MS" panose="020B0603020202020204" pitchFamily="34" charset="0"/>
              </a:rPr>
              <a:t>Código Civil Art. 793 a 803</a:t>
            </a:r>
          </a:p>
          <a:p>
            <a:pPr eaLnBrk="1" hangingPunct="1">
              <a:spcBef>
                <a:spcPct val="50000"/>
              </a:spcBef>
              <a:buFontTx/>
              <a:buNone/>
            </a:pPr>
            <a:r>
              <a:rPr lang="es-MX" altLang="es-CO" sz="1400" b="1" dirty="0">
                <a:latin typeface="Trebuchet MS" panose="020B0603020202020204" pitchFamily="34" charset="0"/>
              </a:rPr>
              <a:t>Cod. </a:t>
            </a:r>
            <a:r>
              <a:rPr lang="es-MX" altLang="es-CO" sz="1400" b="1" dirty="0" err="1">
                <a:latin typeface="Trebuchet MS" panose="020B0603020202020204" pitchFamily="34" charset="0"/>
              </a:rPr>
              <a:t>Ccio</a:t>
            </a:r>
            <a:r>
              <a:rPr lang="es-MX" altLang="es-CO" sz="1400" b="1" dirty="0">
                <a:latin typeface="Trebuchet MS" panose="020B0603020202020204" pitchFamily="34" charset="0"/>
              </a:rPr>
              <a:t>. Art. 1226 y </a:t>
            </a:r>
            <a:r>
              <a:rPr lang="es-MX" altLang="es-CO" sz="1400" b="1" dirty="0" err="1">
                <a:latin typeface="Trebuchet MS" panose="020B0603020202020204" pitchFamily="34" charset="0"/>
              </a:rPr>
              <a:t>ss</a:t>
            </a:r>
            <a:endParaRPr lang="es-MX" altLang="es-CO" sz="1400" b="1" dirty="0">
              <a:latin typeface="Trebuchet MS" panose="020B0603020202020204" pitchFamily="34" charset="0"/>
            </a:endParaRPr>
          </a:p>
          <a:p>
            <a:pPr eaLnBrk="1" hangingPunct="1">
              <a:spcBef>
                <a:spcPct val="50000"/>
              </a:spcBef>
              <a:buFontTx/>
              <a:buNone/>
            </a:pPr>
            <a:r>
              <a:rPr lang="es-MX" altLang="es-CO" sz="1400" b="1" dirty="0">
                <a:latin typeface="Trebuchet MS" panose="020B0603020202020204" pitchFamily="34" charset="0"/>
              </a:rPr>
              <a:t>Estatuto T. Art. 271-1, 102, 300</a:t>
            </a:r>
          </a:p>
        </p:txBody>
      </p:sp>
      <p:sp>
        <p:nvSpPr>
          <p:cNvPr id="11" name="Text Box 1033">
            <a:extLst>
              <a:ext uri="{FF2B5EF4-FFF2-40B4-BE49-F238E27FC236}">
                <a16:creationId xmlns:a16="http://schemas.microsoft.com/office/drawing/2014/main" id="{B7C1F236-8342-4AB3-BDBE-8BE0F1422702}"/>
              </a:ext>
            </a:extLst>
          </p:cNvPr>
          <p:cNvSpPr txBox="1">
            <a:spLocks noChangeArrowheads="1"/>
          </p:cNvSpPr>
          <p:nvPr/>
        </p:nvSpPr>
        <p:spPr bwMode="auto">
          <a:xfrm>
            <a:off x="7566990" y="2740056"/>
            <a:ext cx="3856384" cy="25699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50000"/>
              </a:spcBef>
              <a:buFont typeface="Arial" panose="020B0604020202020204" pitchFamily="34" charset="0"/>
              <a:buChar char="•"/>
            </a:pPr>
            <a:r>
              <a:rPr lang="es-MX" altLang="es-CO" sz="1400" b="1" dirty="0">
                <a:latin typeface="Trebuchet MS" panose="020B0603020202020204" pitchFamily="34" charset="0"/>
              </a:rPr>
              <a:t>El constituyente declara el patrimonio autónomo; si condiciones suspensivas y no conoce beneficiario, declara el propio patrimonio autónomo.</a:t>
            </a:r>
          </a:p>
          <a:p>
            <a:pPr marL="285750" indent="-285750" eaLnBrk="1" hangingPunct="1">
              <a:spcBef>
                <a:spcPct val="50000"/>
              </a:spcBef>
              <a:buFont typeface="Arial" panose="020B0604020202020204" pitchFamily="34" charset="0"/>
              <a:buChar char="•"/>
            </a:pPr>
            <a:r>
              <a:rPr lang="es-MX" altLang="es-CO" sz="1400" b="1" dirty="0">
                <a:latin typeface="Trebuchet MS" panose="020B0603020202020204" pitchFamily="34" charset="0"/>
              </a:rPr>
              <a:t>El patrimonio autónomo responde por obligaciones tributarias propias.</a:t>
            </a:r>
          </a:p>
          <a:p>
            <a:pPr marL="285750" indent="-285750" eaLnBrk="1" hangingPunct="1">
              <a:spcBef>
                <a:spcPct val="50000"/>
              </a:spcBef>
              <a:buFont typeface="Arial" panose="020B0604020202020204" pitchFamily="34" charset="0"/>
              <a:buChar char="•"/>
            </a:pPr>
            <a:r>
              <a:rPr lang="es-MX" altLang="es-CO" sz="1400" b="1" dirty="0">
                <a:latin typeface="Trebuchet MS" panose="020B0603020202020204" pitchFamily="34" charset="0"/>
              </a:rPr>
              <a:t>Si se transfiere bienes, genera impuesto a la renta y/o ganancia ocasional de acuerdo al tiempo de posesión.</a:t>
            </a:r>
          </a:p>
          <a:p>
            <a:pPr marL="285750" indent="-285750" eaLnBrk="1" hangingPunct="1">
              <a:spcBef>
                <a:spcPct val="50000"/>
              </a:spcBef>
              <a:buFont typeface="Arial" panose="020B0604020202020204" pitchFamily="34" charset="0"/>
              <a:buChar char="•"/>
            </a:pPr>
            <a:endParaRPr lang="es-MX" altLang="es-CO" sz="1400" b="1" dirty="0">
              <a:latin typeface="Trebuchet MS" panose="020B0603020202020204" pitchFamily="34" charset="0"/>
            </a:endParaRPr>
          </a:p>
        </p:txBody>
      </p:sp>
    </p:spTree>
    <p:extLst>
      <p:ext uri="{BB962C8B-B14F-4D97-AF65-F5344CB8AC3E}">
        <p14:creationId xmlns:p14="http://schemas.microsoft.com/office/powerpoint/2010/main" val="34469922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495993"/>
          </a:xfrm>
        </p:spPr>
        <p:txBody>
          <a:bodyPr>
            <a:normAutofit/>
          </a:bodyPr>
          <a:lstStyle/>
          <a:p>
            <a:pPr algn="ctr"/>
            <a:r>
              <a:rPr lang="es-ES" sz="2400" dirty="0" smtClean="0"/>
              <a:t>INFORMACIÓN A ENVIAR A LA DIAN</a:t>
            </a:r>
            <a:endParaRPr lang="es-ES" sz="2400" dirty="0"/>
          </a:p>
        </p:txBody>
      </p:sp>
      <p:sp>
        <p:nvSpPr>
          <p:cNvPr id="3" name="Marcador de contenido 2"/>
          <p:cNvSpPr>
            <a:spLocks noGrp="1"/>
          </p:cNvSpPr>
          <p:nvPr>
            <p:ph idx="1"/>
          </p:nvPr>
        </p:nvSpPr>
        <p:spPr>
          <a:xfrm>
            <a:off x="677334" y="1163783"/>
            <a:ext cx="8596668" cy="4877580"/>
          </a:xfrm>
        </p:spPr>
        <p:txBody>
          <a:bodyPr/>
          <a:lstStyle/>
          <a:p>
            <a:endParaRPr lang="es-ES" dirty="0" smtClean="0"/>
          </a:p>
          <a:p>
            <a:r>
              <a:rPr lang="es-ES" dirty="0" smtClean="0"/>
              <a:t>1</a:t>
            </a:r>
            <a:r>
              <a:rPr lang="es-ES" dirty="0"/>
              <a:t>. Declaración juramentada del beneficiario ante notario público, en la cual conste que se encuentra instalado físicamente en la jurisdicción de cualquiera de los departamentos a los que se refiere el presente artículo y que se acoge al régimen de la ZESE.</a:t>
            </a:r>
          </a:p>
          <a:p>
            <a:r>
              <a:rPr lang="es-ES" dirty="0"/>
              <a:t>2. Certificado de Existencia y Representación Legal</a:t>
            </a:r>
            <a:r>
              <a:rPr lang="es-ES" dirty="0" smtClean="0"/>
              <a:t>.</a:t>
            </a:r>
          </a:p>
          <a:p>
            <a:r>
              <a:rPr lang="es-ES" dirty="0" smtClean="0"/>
              <a:t>3</a:t>
            </a:r>
            <a:r>
              <a:rPr lang="es-ES" dirty="0"/>
              <a:t>. Las sociedades constituidas a la entrada en vigencia de la presente ley, además deben acreditar el incremento del 15% en el empleo directo generado, mediante certificación de revisor fiscal o contador público, según corresponda en la cual conste el promedio de empleos generados durante los dos últimos años y las planillas de pago de seguridad social respectivas.</a:t>
            </a:r>
          </a:p>
          <a:p>
            <a:endParaRPr lang="es-ES" dirty="0"/>
          </a:p>
        </p:txBody>
      </p:sp>
    </p:spTree>
    <p:extLst>
      <p:ext uri="{BB962C8B-B14F-4D97-AF65-F5344CB8AC3E}">
        <p14:creationId xmlns:p14="http://schemas.microsoft.com/office/powerpoint/2010/main" val="47078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79120"/>
          </a:xfrm>
        </p:spPr>
        <p:txBody>
          <a:bodyPr>
            <a:normAutofit fontScale="90000"/>
          </a:bodyPr>
          <a:lstStyle/>
          <a:p>
            <a:pPr algn="ctr"/>
            <a:r>
              <a:rPr lang="es-ES" dirty="0" smtClean="0"/>
              <a:t>PROHIBICIÓN</a:t>
            </a:r>
            <a:endParaRPr lang="es-ES" dirty="0"/>
          </a:p>
        </p:txBody>
      </p:sp>
      <p:sp>
        <p:nvSpPr>
          <p:cNvPr id="3" name="Marcador de contenido 2"/>
          <p:cNvSpPr>
            <a:spLocks noGrp="1"/>
          </p:cNvSpPr>
          <p:nvPr>
            <p:ph idx="1"/>
          </p:nvPr>
        </p:nvSpPr>
        <p:spPr>
          <a:xfrm>
            <a:off x="677334" y="1313411"/>
            <a:ext cx="8596668" cy="5320145"/>
          </a:xfrm>
        </p:spPr>
        <p:txBody>
          <a:bodyPr/>
          <a:lstStyle/>
          <a:p>
            <a:pPr algn="just"/>
            <a:r>
              <a:rPr lang="es-ES" b="1" dirty="0"/>
              <a:t>PARÁGRAFO 3o.</a:t>
            </a:r>
            <a:r>
              <a:rPr lang="es-ES" dirty="0"/>
              <a:t> El presente artículo no es aplicable a las empresas dedicadas a la actividad portuaria o a las actividades de exploración y explotación de minerales e hidrocarburos.</a:t>
            </a:r>
          </a:p>
          <a:p>
            <a:pPr algn="just"/>
            <a:r>
              <a:rPr lang="es-ES" b="1" dirty="0"/>
              <a:t>PARÁGRAFO 4o.</a:t>
            </a:r>
            <a:r>
              <a:rPr lang="es-ES" dirty="0"/>
              <a:t> El presente artículo no es aplicable a las sociedades comerciales existentes que trasladen su domicilio fiscal a cualquiera de los Municipios pertenecientes a los Departamentos de que trata este artículo.</a:t>
            </a:r>
          </a:p>
          <a:p>
            <a:pPr algn="just"/>
            <a:r>
              <a:rPr lang="es-ES" b="1" dirty="0"/>
              <a:t>PARÁGRAFO 5o.</a:t>
            </a:r>
            <a:r>
              <a:rPr lang="es-ES" dirty="0"/>
              <a:t> Extiéndanse los efectos del presente artículo a aquellas ciudades capitales cuyos índices de desempleo durante los cinco (5) últimos años anteriores a la expedición de la presente ley hayan sido superiores al 14</a:t>
            </a:r>
            <a:r>
              <a:rPr lang="es-ES" dirty="0" smtClean="0"/>
              <a:t>%.(Interesante-ahora en pandemia).</a:t>
            </a:r>
          </a:p>
          <a:p>
            <a:pPr algn="just"/>
            <a:r>
              <a:rPr lang="es-ES" i="1" u="sng" dirty="0"/>
              <a:t>&lt;Parágrafo adicionado por el artículo </a:t>
            </a:r>
            <a:r>
              <a:rPr lang="es-ES" i="1" u="sng" dirty="0">
                <a:hlinkClick r:id="rId2"/>
              </a:rPr>
              <a:t>10</a:t>
            </a:r>
            <a:r>
              <a:rPr lang="es-ES" i="1" u="sng" dirty="0"/>
              <a:t> de la Ley 2069 de 2020. El nuevo texto es el siguiente:&gt; Exceptúese a las sociedades comerciales que durante el año 2020 se acogieron en el régimen especial en materia tributarla ZESE, de cumplir el requisito de generación empleo durante dicha vigencia. Este requisito, deberá tener cumplimiento a partir del año 2021</a:t>
            </a:r>
            <a:r>
              <a:rPr lang="es-ES" dirty="0"/>
              <a:t>.</a:t>
            </a:r>
          </a:p>
          <a:p>
            <a:endParaRPr lang="es-ES" dirty="0"/>
          </a:p>
        </p:txBody>
      </p:sp>
    </p:spTree>
    <p:extLst>
      <p:ext uri="{BB962C8B-B14F-4D97-AF65-F5344CB8AC3E}">
        <p14:creationId xmlns:p14="http://schemas.microsoft.com/office/powerpoint/2010/main" val="15360053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12618"/>
          </a:xfrm>
        </p:spPr>
        <p:txBody>
          <a:bodyPr>
            <a:normAutofit fontScale="90000"/>
          </a:bodyPr>
          <a:lstStyle/>
          <a:p>
            <a:pPr algn="ctr"/>
            <a:r>
              <a:rPr lang="es-ES" dirty="0" smtClean="0"/>
              <a:t>DEFINICIÓN DE LAS ACTIVIDADES</a:t>
            </a:r>
            <a:endParaRPr lang="es-ES" dirty="0"/>
          </a:p>
        </p:txBody>
      </p:sp>
      <p:sp>
        <p:nvSpPr>
          <p:cNvPr id="3" name="Marcador de contenido 2"/>
          <p:cNvSpPr>
            <a:spLocks noGrp="1"/>
          </p:cNvSpPr>
          <p:nvPr>
            <p:ph idx="1"/>
          </p:nvPr>
        </p:nvSpPr>
        <p:spPr>
          <a:xfrm>
            <a:off x="677334" y="1521229"/>
            <a:ext cx="8596668" cy="4520133"/>
          </a:xfrm>
        </p:spPr>
        <p:txBody>
          <a:bodyPr>
            <a:normAutofit fontScale="92500"/>
          </a:bodyPr>
          <a:lstStyle/>
          <a:p>
            <a:r>
              <a:rPr lang="es-ES" dirty="0"/>
              <a:t>1. </a:t>
            </a:r>
            <a:r>
              <a:rPr lang="es-ES" b="1" dirty="0"/>
              <a:t>Actividades industriales</a:t>
            </a:r>
            <a:r>
              <a:rPr lang="es-ES" dirty="0"/>
              <a:t>. Son actividades industriales las actividades realizadas sucesivamente y de manera planificada, a través del uso de materias primas, insumos, maquinaria, equipo, recursos humanos, tecnológicos y/o servicios, para la trasformación y obtención de que </a:t>
            </a:r>
            <a:r>
              <a:rPr lang="es-ES" dirty="0" smtClean="0"/>
              <a:t>podrán </a:t>
            </a:r>
            <a:r>
              <a:rPr lang="es-ES" dirty="0"/>
              <a:t>ser vendidos y despachados en la misma ZESE o podrán ser destinados a otros lugares del territorio nacional o al exterior. Actividades agropecuarias</a:t>
            </a:r>
            <a:r>
              <a:rPr lang="es-ES" dirty="0" smtClean="0"/>
              <a:t>.</a:t>
            </a:r>
          </a:p>
          <a:p>
            <a:r>
              <a:rPr lang="es-ES" dirty="0" smtClean="0"/>
              <a:t>2. </a:t>
            </a:r>
            <a:r>
              <a:rPr lang="es-ES" b="1" dirty="0"/>
              <a:t>Son actividades agropecuarias </a:t>
            </a:r>
            <a:r>
              <a:rPr lang="es-ES" dirty="0"/>
              <a:t>que comprenden los procesos productivos que incluyen la siembra de cualquier tipo cultivo agrícola, plantación forestal o pastos, y la cría, levante y/o engorde animales para el consumo o para la venta en la misma o para la destinación a lugares del territorio nacional o </a:t>
            </a:r>
            <a:r>
              <a:rPr lang="es-ES" dirty="0" smtClean="0"/>
              <a:t>exterior.</a:t>
            </a:r>
          </a:p>
          <a:p>
            <a:r>
              <a:rPr lang="es-ES" dirty="0"/>
              <a:t>3. </a:t>
            </a:r>
            <a:r>
              <a:rPr lang="es-ES" b="1" dirty="0"/>
              <a:t>Actividades comerciales</a:t>
            </a:r>
            <a:r>
              <a:rPr lang="es-ES" dirty="0"/>
              <a:t>. Son actividades comerciales que correspondan al expendio, compraventa o distribución de bienes y mercancías, tanto al por mayor como al por menor y las demás actividades definidas como tales por el Código de Comercio al interior de la ZESE o hacia otras partes país o del exterior, siempre y cuando no estén consideradas por la ley como actividades industriales o de servicios. </a:t>
            </a:r>
          </a:p>
        </p:txBody>
      </p:sp>
    </p:spTree>
    <p:extLst>
      <p:ext uri="{BB962C8B-B14F-4D97-AF65-F5344CB8AC3E}">
        <p14:creationId xmlns:p14="http://schemas.microsoft.com/office/powerpoint/2010/main" val="163107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11629"/>
          </a:xfrm>
        </p:spPr>
        <p:txBody>
          <a:bodyPr>
            <a:normAutofit fontScale="90000"/>
          </a:bodyPr>
          <a:lstStyle/>
          <a:p>
            <a:pPr algn="ctr"/>
            <a:r>
              <a:rPr lang="es-ES" sz="1600" dirty="0"/>
              <a:t>Artículo 1.2.1.23.2.3. Nuevas sociedades que inicien actividades en Zona Económica y Social Especial Las nuevas sociedades que se constituyan e inicien su actividad </a:t>
            </a:r>
            <a:r>
              <a:rPr lang="es-ES" sz="1600" dirty="0" smtClean="0"/>
              <a:t>económica principal </a:t>
            </a:r>
            <a:r>
              <a:rPr lang="es-ES" sz="1600" dirty="0"/>
              <a:t>a partir del </a:t>
            </a:r>
            <a:r>
              <a:rPr lang="es-ES" sz="1600" dirty="0" smtClean="0"/>
              <a:t>veinticinco de </a:t>
            </a:r>
            <a:r>
              <a:rPr lang="es-ES" sz="1600" dirty="0"/>
              <a:t>mayo de 2019 el veinticuatro (24) de mayo de 2022</a:t>
            </a:r>
            <a:r>
              <a:rPr lang="es-ES" dirty="0"/>
              <a:t>,</a:t>
            </a:r>
          </a:p>
        </p:txBody>
      </p:sp>
      <p:sp>
        <p:nvSpPr>
          <p:cNvPr id="3" name="Marcador de contenido 2"/>
          <p:cNvSpPr>
            <a:spLocks noGrp="1"/>
          </p:cNvSpPr>
          <p:nvPr>
            <p:ph idx="1"/>
          </p:nvPr>
        </p:nvSpPr>
        <p:spPr>
          <a:xfrm>
            <a:off x="677334" y="1862051"/>
            <a:ext cx="8596668" cy="4179311"/>
          </a:xfrm>
        </p:spPr>
        <p:txBody>
          <a:bodyPr>
            <a:normAutofit fontScale="92500"/>
          </a:bodyPr>
          <a:lstStyle/>
          <a:p>
            <a:r>
              <a:rPr lang="es-ES" dirty="0"/>
              <a:t>1. Las sociedades estén legalmente constituidas e inscritas en la correspondiente Cámara de Comercio de la jurisdicción de un municipio perteneciente a la Zona y Social Especial en donde van a desarrollar la actividad económica principal, en los términos del artículo </a:t>
            </a:r>
            <a:r>
              <a:rPr lang="es-ES" dirty="0" smtClean="0"/>
              <a:t>11 </a:t>
            </a:r>
            <a:r>
              <a:rPr lang="es-ES" dirty="0"/>
              <a:t>este Decreto. </a:t>
            </a:r>
            <a:endParaRPr lang="es-ES" dirty="0" smtClean="0"/>
          </a:p>
          <a:p>
            <a:r>
              <a:rPr lang="es-ES" dirty="0" smtClean="0"/>
              <a:t>2</a:t>
            </a:r>
            <a:r>
              <a:rPr lang="es-ES" dirty="0"/>
              <a:t>. sociedades tengan su domicilio principal y desarrollen la actividad económica principal en la Zona </a:t>
            </a:r>
            <a:r>
              <a:rPr lang="es-ES" dirty="0" smtClean="0"/>
              <a:t>Económica </a:t>
            </a:r>
            <a:r>
              <a:rPr lang="es-ES" dirty="0"/>
              <a:t>y Social Especial en los términos del artículo 1.2,1.23.2.2. del presente Decreto. Cuando las sociedades desarrollen actividades secundarias se aplicará lo establecido en el numeral 4 articulo 1 1 1. de este Decreto. </a:t>
            </a:r>
            <a:endParaRPr lang="es-ES" dirty="0" smtClean="0"/>
          </a:p>
          <a:p>
            <a:r>
              <a:rPr lang="es-ES" dirty="0" smtClean="0"/>
              <a:t>3.sociedades </a:t>
            </a:r>
            <a:r>
              <a:rPr lang="es-ES" dirty="0"/>
              <a:t>acrediten empleo directo generado conformidad con lo previsto en el numeral 5, 6 y 7 del artículo 1 1.23.2.1. de Decreto, y lo mantengan durante los periodos gravables de aplicación del régimen especial en materia tributaria -ZESE. </a:t>
            </a:r>
            <a:endParaRPr lang="es-ES" dirty="0" smtClean="0"/>
          </a:p>
          <a:p>
            <a:r>
              <a:rPr lang="es-ES" dirty="0" smtClean="0"/>
              <a:t>4</a:t>
            </a:r>
            <a:r>
              <a:rPr lang="es-ES" dirty="0"/>
              <a:t>. S</a:t>
            </a:r>
            <a:r>
              <a:rPr lang="es-ES" dirty="0" smtClean="0"/>
              <a:t>ociedades </a:t>
            </a:r>
            <a:r>
              <a:rPr lang="es-ES" dirty="0"/>
              <a:t>cumplan con el envío la información de trata artículo 268 la Ley 1 de 2019 y lo dispuesto en el artículo 1 1 del presente Decreto, según corresponda</a:t>
            </a:r>
          </a:p>
        </p:txBody>
      </p:sp>
    </p:spTree>
    <p:extLst>
      <p:ext uri="{BB962C8B-B14F-4D97-AF65-F5344CB8AC3E}">
        <p14:creationId xmlns:p14="http://schemas.microsoft.com/office/powerpoint/2010/main" val="42021934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ED46E-3EAB-4050-BCA2-3DA0E7E21D71}"/>
              </a:ext>
            </a:extLst>
          </p:cNvPr>
          <p:cNvSpPr>
            <a:spLocks noGrp="1"/>
          </p:cNvSpPr>
          <p:nvPr>
            <p:ph type="title"/>
          </p:nvPr>
        </p:nvSpPr>
        <p:spPr>
          <a:xfrm>
            <a:off x="2133600" y="609600"/>
            <a:ext cx="7202761" cy="515144"/>
          </a:xfrm>
        </p:spPr>
        <p:txBody>
          <a:bodyPr>
            <a:normAutofit fontScale="90000"/>
          </a:bodyPr>
          <a:lstStyle/>
          <a:p>
            <a:pPr algn="ctr"/>
            <a:r>
              <a:rPr lang="es-CO" dirty="0"/>
              <a:t>ALTERNATIVAS DE PLANEACION TRIBUTARIA</a:t>
            </a:r>
          </a:p>
        </p:txBody>
      </p:sp>
      <p:sp>
        <p:nvSpPr>
          <p:cNvPr id="3" name="Marcador de contenido 2">
            <a:extLst>
              <a:ext uri="{FF2B5EF4-FFF2-40B4-BE49-F238E27FC236}">
                <a16:creationId xmlns:a16="http://schemas.microsoft.com/office/drawing/2014/main" id="{94D482B4-C103-47F9-8983-2B7C61EAFE3E}"/>
              </a:ext>
            </a:extLst>
          </p:cNvPr>
          <p:cNvSpPr>
            <a:spLocks noGrp="1"/>
          </p:cNvSpPr>
          <p:nvPr>
            <p:ph idx="1"/>
          </p:nvPr>
        </p:nvSpPr>
        <p:spPr>
          <a:xfrm>
            <a:off x="980903" y="1995054"/>
            <a:ext cx="8355458" cy="4458281"/>
          </a:xfrm>
        </p:spPr>
        <p:txBody>
          <a:bodyPr>
            <a:normAutofit fontScale="85000" lnSpcReduction="10000"/>
          </a:bodyPr>
          <a:lstStyle/>
          <a:p>
            <a:r>
              <a:rPr lang="es-CO" sz="2400" dirty="0"/>
              <a:t>Honorarios de Junta Directiva S.A.</a:t>
            </a:r>
          </a:p>
          <a:p>
            <a:r>
              <a:rPr lang="es-CO" sz="2400" dirty="0"/>
              <a:t>Salarios – Art 107. Contratación de viudas y huérfanos de la fuerza militar ( Art 108-1)</a:t>
            </a:r>
          </a:p>
          <a:p>
            <a:r>
              <a:rPr lang="es-CO" sz="2400" dirty="0"/>
              <a:t>Planes Institucionales (Bono de trabajadores), Bono Accionistas. (Art 126-4, Art 56-1)</a:t>
            </a:r>
          </a:p>
          <a:p>
            <a:r>
              <a:rPr lang="es-CO" sz="2400" dirty="0" smtClean="0"/>
              <a:t>Contratos </a:t>
            </a:r>
            <a:r>
              <a:rPr lang="es-CO" sz="2400" dirty="0"/>
              <a:t>de Colaboración empresarial (art 18)</a:t>
            </a:r>
          </a:p>
          <a:p>
            <a:r>
              <a:rPr lang="es-CO" sz="2400" dirty="0"/>
              <a:t>Montaje de una ZOMAC (Decreto 1650 del 09 de Octubre de 2017).</a:t>
            </a:r>
          </a:p>
          <a:p>
            <a:r>
              <a:rPr lang="es-CO" sz="2400" dirty="0"/>
              <a:t>Régimen simple en su negocio (intermediario)</a:t>
            </a:r>
          </a:p>
          <a:p>
            <a:r>
              <a:rPr lang="es-CO" sz="2400" dirty="0"/>
              <a:t>Metodologías contables.</a:t>
            </a:r>
          </a:p>
          <a:p>
            <a:r>
              <a:rPr lang="es-CO" sz="2400" dirty="0" err="1"/>
              <a:t>Renting</a:t>
            </a:r>
            <a:r>
              <a:rPr lang="es-CO" sz="2400" dirty="0"/>
              <a:t>-bajo ZOMAC</a:t>
            </a:r>
          </a:p>
          <a:p>
            <a:r>
              <a:rPr lang="es-CO" sz="2400" dirty="0"/>
              <a:t>Aportes voluntarios al sistema de seguridad social obligatorio. Art 56-1. Art </a:t>
            </a:r>
            <a:r>
              <a:rPr lang="es-CO" sz="2400" dirty="0" smtClean="0"/>
              <a:t>126-1</a:t>
            </a:r>
            <a:endParaRPr lang="es-CO" sz="2400" dirty="0"/>
          </a:p>
        </p:txBody>
      </p:sp>
    </p:spTree>
    <p:extLst>
      <p:ext uri="{BB962C8B-B14F-4D97-AF65-F5344CB8AC3E}">
        <p14:creationId xmlns:p14="http://schemas.microsoft.com/office/powerpoint/2010/main" val="4257407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55782"/>
          </a:xfrm>
        </p:spPr>
        <p:txBody>
          <a:bodyPr/>
          <a:lstStyle/>
          <a:p>
            <a:pPr algn="ctr"/>
            <a:r>
              <a:rPr lang="es-CO" dirty="0" smtClean="0"/>
              <a:t>OTRAS ALTERNATIVAS</a:t>
            </a:r>
            <a:endParaRPr lang="en-US" dirty="0"/>
          </a:p>
        </p:txBody>
      </p:sp>
      <p:sp>
        <p:nvSpPr>
          <p:cNvPr id="3" name="Marcador de contenido 2"/>
          <p:cNvSpPr>
            <a:spLocks noGrp="1"/>
          </p:cNvSpPr>
          <p:nvPr>
            <p:ph idx="1"/>
          </p:nvPr>
        </p:nvSpPr>
        <p:spPr>
          <a:xfrm>
            <a:off x="677334" y="1597891"/>
            <a:ext cx="8596668" cy="4443471"/>
          </a:xfrm>
        </p:spPr>
        <p:txBody>
          <a:bodyPr>
            <a:normAutofit/>
          </a:bodyPr>
          <a:lstStyle/>
          <a:p>
            <a:pPr algn="just"/>
            <a:r>
              <a:rPr lang="es-CO" sz="2400" dirty="0" smtClean="0"/>
              <a:t>Pensiones obligatorias y voluntarias</a:t>
            </a:r>
          </a:p>
          <a:p>
            <a:pPr algn="just"/>
            <a:r>
              <a:rPr lang="es-CO" sz="2400" dirty="0" smtClean="0"/>
              <a:t>Fundación de interés privado</a:t>
            </a:r>
          </a:p>
          <a:p>
            <a:pPr algn="just"/>
            <a:r>
              <a:rPr lang="es-CO" sz="2400" dirty="0" smtClean="0"/>
              <a:t>Sociedades de negocios internacionales</a:t>
            </a:r>
          </a:p>
          <a:p>
            <a:pPr algn="just"/>
            <a:r>
              <a:rPr lang="es-CO" sz="2400" dirty="0" smtClean="0"/>
              <a:t>Trust</a:t>
            </a:r>
          </a:p>
          <a:p>
            <a:pPr algn="just"/>
            <a:r>
              <a:rPr lang="es-CO" sz="2400" dirty="0" smtClean="0"/>
              <a:t>Pólizas de seguro de vida internacional</a:t>
            </a:r>
          </a:p>
          <a:p>
            <a:pPr algn="just"/>
            <a:r>
              <a:rPr lang="es-CO" sz="2400" dirty="0" smtClean="0"/>
              <a:t>Donación</a:t>
            </a:r>
          </a:p>
          <a:p>
            <a:pPr algn="just"/>
            <a:r>
              <a:rPr lang="es-CO" sz="2400" dirty="0" smtClean="0"/>
              <a:t>Usufructo y nuda propiedad</a:t>
            </a:r>
          </a:p>
          <a:p>
            <a:pPr algn="just"/>
            <a:r>
              <a:rPr lang="es-CO" sz="2400" dirty="0" smtClean="0"/>
              <a:t>Convenios de doble tributación</a:t>
            </a:r>
            <a:endParaRPr lang="en-US" sz="2400" dirty="0"/>
          </a:p>
        </p:txBody>
      </p:sp>
    </p:spTree>
    <p:extLst>
      <p:ext uri="{BB962C8B-B14F-4D97-AF65-F5344CB8AC3E}">
        <p14:creationId xmlns:p14="http://schemas.microsoft.com/office/powerpoint/2010/main" val="214601163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E21D3-7788-4819-8437-C5C4B0C5D46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6dc4bcd6-49db-4c07-9060-8acfc67cef9f"/>
    <ds:schemaRef ds:uri="http://purl.org/dc/dcmitype/"/>
    <ds:schemaRef ds:uri="fb0879af-3eba-417a-a55a-ffe6dcd6ca77"/>
    <ds:schemaRef ds:uri="http://www.w3.org/XML/1998/namespace"/>
  </ds:schemaRefs>
</ds:datastoreItem>
</file>

<file path=customXml/itemProps2.xml><?xml version="1.0" encoding="utf-8"?>
<ds:datastoreItem xmlns:ds="http://schemas.openxmlformats.org/officeDocument/2006/customXml" ds:itemID="{3EBF972C-B81A-46A3-BFB2-A01F0B5DBC70}">
  <ds:schemaRefs>
    <ds:schemaRef ds:uri="http://schemas.microsoft.com/sharepoint/v3/contenttype/forms"/>
  </ds:schemaRefs>
</ds:datastoreItem>
</file>

<file path=customXml/itemProps3.xml><?xml version="1.0" encoding="utf-8"?>
<ds:datastoreItem xmlns:ds="http://schemas.openxmlformats.org/officeDocument/2006/customXml" ds:itemID="{063CD11F-9FDB-4628-B708-63BFB2D68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6591</Words>
  <Application>Microsoft Office PowerPoint</Application>
  <PresentationFormat>Panorámica</PresentationFormat>
  <Paragraphs>970</Paragraphs>
  <Slides>84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84</vt:i4>
      </vt:variant>
    </vt:vector>
  </HeadingPairs>
  <TitlesOfParts>
    <vt:vector size="94" baseType="lpstr">
      <vt:lpstr>Arial</vt:lpstr>
      <vt:lpstr>Calibri</vt:lpstr>
      <vt:lpstr>Georgia</vt:lpstr>
      <vt:lpstr>Segoe UI Semilight</vt:lpstr>
      <vt:lpstr>Symbol</vt:lpstr>
      <vt:lpstr>Times New Roman</vt:lpstr>
      <vt:lpstr>Trebuchet MS</vt:lpstr>
      <vt:lpstr>Wingdings 2</vt:lpstr>
      <vt:lpstr>Wingdings 3</vt:lpstr>
      <vt:lpstr>Faceta</vt:lpstr>
      <vt:lpstr>    MODULO DE GESTIÓN TRIBUTARIA-PLANEACION TRIBUTARIA Y PROTECCION PATRIMONIAL</vt:lpstr>
      <vt:lpstr>PROTECCIÓN PATRIMONIAL</vt:lpstr>
      <vt:lpstr>Presentación de PowerPoint</vt:lpstr>
      <vt:lpstr>Presentación de PowerPoint</vt:lpstr>
      <vt:lpstr>Presentación de PowerPoint</vt:lpstr>
      <vt:lpstr>Presentación de PowerPoint</vt:lpstr>
      <vt:lpstr>Presentación de PowerPoint</vt:lpstr>
      <vt:lpstr>Presentación de PowerPoint</vt:lpstr>
      <vt:lpstr>OTRAS ALTERNATIVAS</vt:lpstr>
      <vt:lpstr>Presentación de PowerPoint</vt:lpstr>
      <vt:lpstr>Presentación de PowerPoint</vt:lpstr>
      <vt:lpstr>Presentación de PowerPoint</vt:lpstr>
      <vt:lpstr>SOCIEDAD POR ACCIONES SIMPLIFICADA PATRIMONIAL COMO INSTRUMENTO DE PLANEACIÓN</vt:lpstr>
      <vt:lpstr>RESULTADOS COMPARATIVOS CASOS RENTA</vt:lpstr>
      <vt:lpstr>EFECTOS EN EL IMPUESTO AL PATRIMONIO</vt:lpstr>
      <vt:lpstr>SOCIEDAD POR ACCIONES SIMPLIFICADA ESPECIAL</vt:lpstr>
      <vt:lpstr>SOCIEDAD POR ACCIONES SIMPLIFICADA ESPECIAL</vt:lpstr>
      <vt:lpstr>SOCIEDAD POR ACCIONES SIMPLIFICADA ESPECIAL</vt:lpstr>
      <vt:lpstr>SOCIEDAD POR ACCIONES SIMPLIFICADA ESPECIAL</vt:lpstr>
      <vt:lpstr>SOCIEDAD POR ACCIONES SIMPLIFICADA ESPECIAL</vt:lpstr>
      <vt:lpstr>SOCIEDAD POR ACCIONES SIMPLIFICADA ESPECIAL</vt:lpstr>
      <vt:lpstr>SOCIEDAD PATRIMONIAL</vt:lpstr>
      <vt:lpstr>SOCIEDAD PATRIMONIAL</vt:lpstr>
      <vt:lpstr>ESTATUTOS  ORGANIZACIONALES</vt:lpstr>
      <vt:lpstr>ESTATUTOS  ORGANIZACIONALES</vt:lpstr>
      <vt:lpstr>ESTATUTOS  ORGANIZACIONALES</vt:lpstr>
      <vt:lpstr>ESTATUTOS  ORGANIZACIONALES</vt:lpstr>
      <vt:lpstr>.- ESTATUTOS  ORGANIZACIONALES</vt:lpstr>
      <vt:lpstr>ESTATUTOS  ORGANIZACIONALES</vt:lpstr>
      <vt:lpstr>.- ESTATUTOS  ORGANIZACIONALES</vt:lpstr>
      <vt:lpstr>ESTATUTOS  ORGANIZACIONALES</vt:lpstr>
      <vt:lpstr>.- ESTATUTOS  ORGANIZACIONALES</vt:lpstr>
      <vt:lpstr>ESTATUTOS ORGANIZACIONALES</vt:lpstr>
      <vt:lpstr>ESTATUTOS  ORGANIZACIONALES</vt:lpstr>
      <vt:lpstr> ESTATUTOS  ORGANIZACIONALES</vt:lpstr>
      <vt:lpstr>ESTATUTOS  ORGANIZACIONALES</vt:lpstr>
      <vt:lpstr> ESTATUTOS ORGANIZACIONALES</vt:lpstr>
      <vt:lpstr>ESTATUTOS ORGANIZACIONALES</vt:lpstr>
      <vt:lpstr>ESTATUTOS ORGANIZACIONALES</vt:lpstr>
      <vt:lpstr>PASOS ESTRUCTURA JURIDICA</vt:lpstr>
      <vt:lpstr>CONVENIOS INTERNACIONALES</vt:lpstr>
      <vt:lpstr>REFORMA TRIBUTARIA-PARA LA JUSTICIA SOCIAL</vt:lpstr>
      <vt:lpstr>REFORMA TRIBUTARIA-PARA LA JUSTICIA SOCIAL</vt:lpstr>
      <vt:lpstr>REFORMA TRIBUTARIA-PARA LA JUSTICIA SOCIAL</vt:lpstr>
      <vt:lpstr>Presentación de PowerPoint</vt:lpstr>
      <vt:lpstr>Presentación de PowerPoint</vt:lpstr>
      <vt:lpstr>REFORMA TRIBUTARIA-PARA LA JUSTICIA SOCIAL</vt:lpstr>
      <vt:lpstr>REFORMA TRIBUTARIA-PARA LA JUSTICIA SOCIAL</vt:lpstr>
      <vt:lpstr>REFORMA TRIBUTARIA-PARA LA JUSTICIA SOCIAL</vt:lpstr>
      <vt:lpstr>REFORMA TRIBUTARIA-PARA LA JUSTICIA SOCIAL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REFORMA TRIBUTARIA –JUSTICIA SOCIAL</vt:lpstr>
      <vt:lpstr>REFORMA TRIBUTARIA –JUSTICIA SOCIAL</vt:lpstr>
      <vt:lpstr>REFORMA TRIBUTARIA –REGIMEN SIMPLE</vt:lpstr>
      <vt:lpstr>REFORMA TRIBUTARIA –REGIMEN SIMPLE</vt:lpstr>
      <vt:lpstr>LEYES ESPECIALES-SISTEMAS DE PLANEACIÓN TRIBUTARIA</vt:lpstr>
      <vt:lpstr>ZOMAC</vt:lpstr>
      <vt:lpstr>ZOMAC-TARIFAS</vt:lpstr>
      <vt:lpstr>REQUISITOS PARA ACCEDER</vt:lpstr>
      <vt:lpstr>ZOMAC-TIPO DE ACTIVIDADES</vt:lpstr>
      <vt:lpstr>Artículo 1.2.1.23.1.6. Obligaciones de los contribuyentes del Régimen de Tributación de las nuevas sociedades que inicien actividades en las Zonas más Afectadas por el Conflicto Armado - ZOMAC.  </vt:lpstr>
      <vt:lpstr>"Artículo 1.2.1.23.1.7. Pérdida del Régimen de Tributación de las nuevas sociedades que inicien actividades en las Zonas más Afectadas por el Conflicto Armado – ZOMAC”.  </vt:lpstr>
      <vt:lpstr>"Artículo 1.2.1.23.1.9. Sociedades excluidas del régimen de tributación de las nuevas sociedades que inicien actividades en las Zonas más Afectadas por el Conflicto Armado· ZOMAC. </vt:lpstr>
      <vt:lpstr>ACTIVIDADES</vt:lpstr>
      <vt:lpstr>RENTING</vt:lpstr>
      <vt:lpstr>Las zese (zona económica y zona especial)</vt:lpstr>
      <vt:lpstr>INFORMACIÓN A ENVIAR A LA DIAN</vt:lpstr>
      <vt:lpstr>PROHIBICIÓN</vt:lpstr>
      <vt:lpstr>DEFINICIÓN DE LAS ACTIVIDADES</vt:lpstr>
      <vt:lpstr>Artículo 1.2.1.23.2.3. Nuevas sociedades que inicien actividades en Zona Económica y Social Especial Las nuevas sociedades que se constituyan e inicien su actividad económica principal a partir del veinticinco de mayo de 2019 el veinticuatro (24) de mayo de 2022,</vt:lpstr>
      <vt:lpstr>ALTERNATIVAS DE PLANEACION TRIBUTARIA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2020-01-23T13:55:17Z</dcterms:created>
  <dcterms:modified xsi:type="dcterms:W3CDTF">2024-02-09T11:28:58Z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